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7" r:id="rId3"/>
    <p:sldId id="305" r:id="rId5"/>
    <p:sldId id="328" r:id="rId6"/>
    <p:sldId id="329" r:id="rId7"/>
    <p:sldId id="330" r:id="rId8"/>
    <p:sldId id="331" r:id="rId9"/>
    <p:sldId id="332" r:id="rId10"/>
    <p:sldId id="338" r:id="rId11"/>
    <p:sldId id="333" r:id="rId12"/>
    <p:sldId id="339" r:id="rId13"/>
    <p:sldId id="334" r:id="rId14"/>
    <p:sldId id="336" r:id="rId15"/>
    <p:sldId id="335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282"/>
    <a:srgbClr val="FFFFFF"/>
    <a:srgbClr val="4472C4"/>
    <a:srgbClr val="236A64"/>
    <a:srgbClr val="152F30"/>
    <a:srgbClr val="153E3A"/>
    <a:srgbClr val="EBFAF7"/>
    <a:srgbClr val="DEEEED"/>
    <a:srgbClr val="1A433D"/>
    <a:srgbClr val="6451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85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38" y="270"/>
      </p:cViewPr>
      <p:guideLst>
        <p:guide orient="horz" pos="2224"/>
        <p:guide pos="3926"/>
        <p:guide pos="135"/>
        <p:guide pos="7528"/>
        <p:guide orient="horz" pos="403"/>
        <p:guide orient="horz" pos="39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8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7375B-645A-4B83-93EC-8A3A766EDB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F8934-6CED-46F5-B7D3-6CA10363127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8708390" y="-3810"/>
            <a:ext cx="3542665" cy="6865620"/>
          </a:xfrm>
          <a:prstGeom prst="rect">
            <a:avLst/>
          </a:prstGeom>
          <a:solidFill>
            <a:srgbClr val="0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 rot="16200000">
            <a:off x="1141720" y="4916092"/>
            <a:ext cx="69849" cy="1389992"/>
            <a:chOff x="187325" y="5212080"/>
            <a:chExt cx="69849" cy="1389992"/>
          </a:xfrm>
          <a:solidFill>
            <a:srgbClr val="0C3282"/>
          </a:solidFill>
        </p:grpSpPr>
        <p:sp>
          <p:nvSpPr>
            <p:cNvPr id="19" name="椭圆 18"/>
            <p:cNvSpPr/>
            <p:nvPr/>
          </p:nvSpPr>
          <p:spPr>
            <a:xfrm flipV="1">
              <a:off x="187325" y="5984077"/>
              <a:ext cx="69849" cy="69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 flipV="1">
              <a:off x="187325" y="6166793"/>
              <a:ext cx="69849" cy="69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 flipV="1">
              <a:off x="187325" y="6349509"/>
              <a:ext cx="69849" cy="69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 flipV="1">
              <a:off x="187325" y="6532223"/>
              <a:ext cx="69849" cy="69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flipV="1">
              <a:off x="222249" y="5212080"/>
              <a:ext cx="0" cy="659130"/>
            </a:xfrm>
            <a:prstGeom prst="line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椭圆 48"/>
          <p:cNvSpPr/>
          <p:nvPr/>
        </p:nvSpPr>
        <p:spPr>
          <a:xfrm>
            <a:off x="6595111" y="1395279"/>
            <a:ext cx="4143646" cy="4143644"/>
          </a:xfrm>
          <a:prstGeom prst="ellipse">
            <a:avLst/>
          </a:prstGeom>
          <a:gradFill flip="none" rotWithShape="1">
            <a:gsLst>
              <a:gs pos="9000">
                <a:schemeClr val="bg1"/>
              </a:gs>
              <a:gs pos="85000">
                <a:srgbClr val="DEEEED"/>
              </a:gs>
            </a:gsLst>
            <a:lin ang="5400000" scaled="1"/>
            <a:tileRect/>
          </a:gradFill>
          <a:ln>
            <a:noFill/>
          </a:ln>
          <a:effectLst>
            <a:outerShdw blurRad="254000" dist="4191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210343" y="1010511"/>
            <a:ext cx="4913182" cy="491318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42" name="PA-文本框 89"/>
          <p:cNvSpPr txBox="1"/>
          <p:nvPr>
            <p:custDataLst>
              <p:tags r:id="rId1"/>
            </p:custDataLst>
          </p:nvPr>
        </p:nvSpPr>
        <p:spPr>
          <a:xfrm>
            <a:off x="481648" y="4788216"/>
            <a:ext cx="5614352" cy="3665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Australia National Power Storage Holding Pty Ltd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6907125" y="5242308"/>
            <a:ext cx="704850" cy="704850"/>
            <a:chOff x="6692900" y="4953000"/>
            <a:chExt cx="533400" cy="533400"/>
          </a:xfrm>
        </p:grpSpPr>
        <p:sp>
          <p:nvSpPr>
            <p:cNvPr id="63" name="椭圆 62"/>
            <p:cNvSpPr/>
            <p:nvPr/>
          </p:nvSpPr>
          <p:spPr>
            <a:xfrm>
              <a:off x="6692900" y="4953000"/>
              <a:ext cx="533400" cy="533400"/>
            </a:xfrm>
            <a:prstGeom prst="ellipse">
              <a:avLst/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64" name="Freeform 100"/>
            <p:cNvSpPr>
              <a:spLocks noChangeArrowheads="1"/>
            </p:cNvSpPr>
            <p:nvPr/>
          </p:nvSpPr>
          <p:spPr bwMode="auto">
            <a:xfrm>
              <a:off x="6793533" y="5064871"/>
              <a:ext cx="332134" cy="309659"/>
            </a:xfrm>
            <a:custGeom>
              <a:avLst/>
              <a:gdLst>
                <a:gd name="T0" fmla="*/ 2147483646 w 587"/>
                <a:gd name="T1" fmla="*/ 2147483646 h 545"/>
                <a:gd name="T2" fmla="*/ 2147483646 w 587"/>
                <a:gd name="T3" fmla="*/ 2147483646 h 545"/>
                <a:gd name="T4" fmla="*/ 2147483646 w 587"/>
                <a:gd name="T5" fmla="*/ 2147483646 h 545"/>
                <a:gd name="T6" fmla="*/ 2147483646 w 587"/>
                <a:gd name="T7" fmla="*/ 2147483646 h 545"/>
                <a:gd name="T8" fmla="*/ 2147483646 w 587"/>
                <a:gd name="T9" fmla="*/ 2147483646 h 545"/>
                <a:gd name="T10" fmla="*/ 2147483646 w 587"/>
                <a:gd name="T11" fmla="*/ 2147483646 h 545"/>
                <a:gd name="T12" fmla="*/ 2147483646 w 587"/>
                <a:gd name="T13" fmla="*/ 2147483646 h 545"/>
                <a:gd name="T14" fmla="*/ 2147483646 w 587"/>
                <a:gd name="T15" fmla="*/ 2147483646 h 545"/>
                <a:gd name="T16" fmla="*/ 2147483646 w 587"/>
                <a:gd name="T17" fmla="*/ 2147483646 h 545"/>
                <a:gd name="T18" fmla="*/ 2147483646 w 587"/>
                <a:gd name="T19" fmla="*/ 2147483646 h 545"/>
                <a:gd name="T20" fmla="*/ 2147483646 w 587"/>
                <a:gd name="T21" fmla="*/ 2147483646 h 545"/>
                <a:gd name="T22" fmla="*/ 2147483646 w 587"/>
                <a:gd name="T23" fmla="*/ 2147483646 h 545"/>
                <a:gd name="T24" fmla="*/ 2147483646 w 587"/>
                <a:gd name="T25" fmla="*/ 2147483646 h 545"/>
                <a:gd name="T26" fmla="*/ 2147483646 w 587"/>
                <a:gd name="T27" fmla="*/ 2147483646 h 545"/>
                <a:gd name="T28" fmla="*/ 2147483646 w 587"/>
                <a:gd name="T29" fmla="*/ 2147483646 h 545"/>
                <a:gd name="T30" fmla="*/ 2147483646 w 587"/>
                <a:gd name="T31" fmla="*/ 2147483646 h 545"/>
                <a:gd name="T32" fmla="*/ 0 w 587"/>
                <a:gd name="T33" fmla="*/ 2147483646 h 545"/>
                <a:gd name="T34" fmla="*/ 0 w 587"/>
                <a:gd name="T35" fmla="*/ 2147483646 h 545"/>
                <a:gd name="T36" fmla="*/ 2147483646 w 587"/>
                <a:gd name="T37" fmla="*/ 0 h 545"/>
                <a:gd name="T38" fmla="*/ 2147483646 w 587"/>
                <a:gd name="T39" fmla="*/ 2147483646 h 545"/>
                <a:gd name="T40" fmla="*/ 2147483646 w 587"/>
                <a:gd name="T41" fmla="*/ 2147483646 h 545"/>
                <a:gd name="T42" fmla="*/ 2147483646 w 587"/>
                <a:gd name="T43" fmla="*/ 2147483646 h 545"/>
                <a:gd name="T44" fmla="*/ 2147483646 w 587"/>
                <a:gd name="T45" fmla="*/ 0 h 545"/>
                <a:gd name="T46" fmla="*/ 2147483646 w 587"/>
                <a:gd name="T47" fmla="*/ 0 h 545"/>
                <a:gd name="T48" fmla="*/ 2147483646 w 587"/>
                <a:gd name="T49" fmla="*/ 0 h 545"/>
                <a:gd name="T50" fmla="*/ 2147483646 w 587"/>
                <a:gd name="T51" fmla="*/ 2147483646 h 545"/>
                <a:gd name="T52" fmla="*/ 2147483646 w 587"/>
                <a:gd name="T53" fmla="*/ 2147483646 h 545"/>
                <a:gd name="T54" fmla="*/ 2147483646 w 587"/>
                <a:gd name="T55" fmla="*/ 2147483646 h 545"/>
                <a:gd name="T56" fmla="*/ 2147483646 w 587"/>
                <a:gd name="T57" fmla="*/ 2147483646 h 545"/>
                <a:gd name="T58" fmla="*/ 2147483646 w 587"/>
                <a:gd name="T59" fmla="*/ 2147483646 h 545"/>
                <a:gd name="T60" fmla="*/ 2147483646 w 587"/>
                <a:gd name="T61" fmla="*/ 2147483646 h 545"/>
                <a:gd name="T62" fmla="*/ 2147483646 w 587"/>
                <a:gd name="T63" fmla="*/ 2147483646 h 545"/>
                <a:gd name="T64" fmla="*/ 2147483646 w 587"/>
                <a:gd name="T65" fmla="*/ 2147483646 h 545"/>
                <a:gd name="T66" fmla="*/ 2147483646 w 587"/>
                <a:gd name="T67" fmla="*/ 2147483646 h 545"/>
                <a:gd name="T68" fmla="*/ 2147483646 w 587"/>
                <a:gd name="T69" fmla="*/ 2147483646 h 545"/>
                <a:gd name="T70" fmla="*/ 2147483646 w 587"/>
                <a:gd name="T71" fmla="*/ 2147483646 h 545"/>
                <a:gd name="T72" fmla="*/ 2147483646 w 587"/>
                <a:gd name="T73" fmla="*/ 2147483646 h 545"/>
                <a:gd name="T74" fmla="*/ 2147483646 w 587"/>
                <a:gd name="T75" fmla="*/ 2147483646 h 545"/>
                <a:gd name="T76" fmla="*/ 2147483646 w 587"/>
                <a:gd name="T77" fmla="*/ 2147483646 h 545"/>
                <a:gd name="T78" fmla="*/ 2147483646 w 587"/>
                <a:gd name="T79" fmla="*/ 2147483646 h 545"/>
                <a:gd name="T80" fmla="*/ 2147483646 w 587"/>
                <a:gd name="T81" fmla="*/ 2147483646 h 545"/>
                <a:gd name="T82" fmla="*/ 2147483646 w 587"/>
                <a:gd name="T83" fmla="*/ 2147483646 h 545"/>
                <a:gd name="T84" fmla="*/ 2147483646 w 587"/>
                <a:gd name="T85" fmla="*/ 2147483646 h 545"/>
                <a:gd name="T86" fmla="*/ 2147483646 w 587"/>
                <a:gd name="T87" fmla="*/ 2147483646 h 545"/>
                <a:gd name="T88" fmla="*/ 2147483646 w 587"/>
                <a:gd name="T89" fmla="*/ 2147483646 h 545"/>
                <a:gd name="T90" fmla="*/ 2147483646 w 587"/>
                <a:gd name="T91" fmla="*/ 2147483646 h 545"/>
                <a:gd name="T92" fmla="*/ 2147483646 w 587"/>
                <a:gd name="T93" fmla="*/ 2147483646 h 545"/>
                <a:gd name="T94" fmla="*/ 2147483646 w 587"/>
                <a:gd name="T95" fmla="*/ 2147483646 h 545"/>
                <a:gd name="T96" fmla="*/ 2147483646 w 587"/>
                <a:gd name="T97" fmla="*/ 2147483646 h 545"/>
                <a:gd name="T98" fmla="*/ 2147483646 w 587"/>
                <a:gd name="T99" fmla="*/ 2147483646 h 545"/>
                <a:gd name="T100" fmla="*/ 2147483646 w 587"/>
                <a:gd name="T101" fmla="*/ 2147483646 h 545"/>
                <a:gd name="T102" fmla="*/ 2147483646 w 587"/>
                <a:gd name="T103" fmla="*/ 2147483646 h 545"/>
                <a:gd name="T104" fmla="*/ 2147483646 w 587"/>
                <a:gd name="T105" fmla="*/ 2147483646 h 545"/>
                <a:gd name="T106" fmla="*/ 2147483646 w 587"/>
                <a:gd name="T107" fmla="*/ 2147483646 h 545"/>
                <a:gd name="T108" fmla="*/ 2147483646 w 587"/>
                <a:gd name="T109" fmla="*/ 2147483646 h 54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87" h="545">
                  <a:moveTo>
                    <a:pt x="509" y="155"/>
                  </a:moveTo>
                  <a:lnTo>
                    <a:pt x="509" y="155"/>
                  </a:lnTo>
                  <a:cubicBezTo>
                    <a:pt x="417" y="84"/>
                    <a:pt x="417" y="84"/>
                    <a:pt x="417" y="84"/>
                  </a:cubicBezTo>
                  <a:cubicBezTo>
                    <a:pt x="417" y="282"/>
                    <a:pt x="417" y="282"/>
                    <a:pt x="417" y="282"/>
                  </a:cubicBezTo>
                  <a:cubicBezTo>
                    <a:pt x="396" y="289"/>
                    <a:pt x="375" y="297"/>
                    <a:pt x="360" y="318"/>
                  </a:cubicBezTo>
                  <a:cubicBezTo>
                    <a:pt x="360" y="77"/>
                    <a:pt x="360" y="77"/>
                    <a:pt x="360" y="77"/>
                  </a:cubicBezTo>
                  <a:cubicBezTo>
                    <a:pt x="212" y="155"/>
                    <a:pt x="212" y="155"/>
                    <a:pt x="212" y="155"/>
                  </a:cubicBezTo>
                  <a:cubicBezTo>
                    <a:pt x="212" y="473"/>
                    <a:pt x="212" y="473"/>
                    <a:pt x="212" y="473"/>
                  </a:cubicBezTo>
                  <a:cubicBezTo>
                    <a:pt x="311" y="417"/>
                    <a:pt x="311" y="417"/>
                    <a:pt x="311" y="417"/>
                  </a:cubicBezTo>
                  <a:lnTo>
                    <a:pt x="311" y="424"/>
                  </a:lnTo>
                  <a:cubicBezTo>
                    <a:pt x="311" y="438"/>
                    <a:pt x="318" y="459"/>
                    <a:pt x="325" y="473"/>
                  </a:cubicBezTo>
                  <a:cubicBezTo>
                    <a:pt x="198" y="544"/>
                    <a:pt x="198" y="544"/>
                    <a:pt x="198" y="544"/>
                  </a:cubicBezTo>
                  <a:cubicBezTo>
                    <a:pt x="191" y="544"/>
                    <a:pt x="184" y="544"/>
                    <a:pt x="184" y="544"/>
                  </a:cubicBezTo>
                  <a:cubicBezTo>
                    <a:pt x="177" y="544"/>
                    <a:pt x="169" y="544"/>
                    <a:pt x="162" y="544"/>
                  </a:cubicBezTo>
                  <a:cubicBezTo>
                    <a:pt x="14" y="431"/>
                    <a:pt x="14" y="431"/>
                    <a:pt x="14" y="431"/>
                  </a:cubicBezTo>
                  <a:cubicBezTo>
                    <a:pt x="7" y="424"/>
                    <a:pt x="0" y="417"/>
                    <a:pt x="0" y="40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82" y="0"/>
                    <a:pt x="382" y="0"/>
                    <a:pt x="389" y="0"/>
                  </a:cubicBezTo>
                  <a:cubicBezTo>
                    <a:pt x="396" y="0"/>
                    <a:pt x="403" y="0"/>
                    <a:pt x="403" y="7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8" y="120"/>
                    <a:pt x="558" y="120"/>
                    <a:pt x="558" y="120"/>
                  </a:cubicBezTo>
                  <a:cubicBezTo>
                    <a:pt x="565" y="127"/>
                    <a:pt x="565" y="134"/>
                    <a:pt x="565" y="141"/>
                  </a:cubicBezTo>
                  <a:cubicBezTo>
                    <a:pt x="565" y="318"/>
                    <a:pt x="565" y="318"/>
                    <a:pt x="565" y="318"/>
                  </a:cubicBezTo>
                  <a:cubicBezTo>
                    <a:pt x="551" y="297"/>
                    <a:pt x="530" y="289"/>
                    <a:pt x="509" y="282"/>
                  </a:cubicBezTo>
                  <a:lnTo>
                    <a:pt x="509" y="155"/>
                  </a:lnTo>
                  <a:close/>
                  <a:moveTo>
                    <a:pt x="155" y="155"/>
                  </a:moveTo>
                  <a:lnTo>
                    <a:pt x="155" y="155"/>
                  </a:lnTo>
                  <a:cubicBezTo>
                    <a:pt x="56" y="84"/>
                    <a:pt x="56" y="84"/>
                    <a:pt x="56" y="84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155" y="459"/>
                    <a:pt x="155" y="459"/>
                    <a:pt x="155" y="459"/>
                  </a:cubicBezTo>
                  <a:lnTo>
                    <a:pt x="155" y="155"/>
                  </a:lnTo>
                  <a:close/>
                  <a:moveTo>
                    <a:pt x="466" y="304"/>
                  </a:moveTo>
                  <a:lnTo>
                    <a:pt x="466" y="304"/>
                  </a:lnTo>
                  <a:cubicBezTo>
                    <a:pt x="530" y="304"/>
                    <a:pt x="586" y="353"/>
                    <a:pt x="586" y="424"/>
                  </a:cubicBezTo>
                  <a:cubicBezTo>
                    <a:pt x="586" y="495"/>
                    <a:pt x="530" y="544"/>
                    <a:pt x="466" y="544"/>
                  </a:cubicBezTo>
                  <a:cubicBezTo>
                    <a:pt x="396" y="544"/>
                    <a:pt x="339" y="495"/>
                    <a:pt x="339" y="424"/>
                  </a:cubicBezTo>
                  <a:cubicBezTo>
                    <a:pt x="339" y="353"/>
                    <a:pt x="396" y="304"/>
                    <a:pt x="466" y="304"/>
                  </a:cubicBezTo>
                  <a:close/>
                  <a:moveTo>
                    <a:pt x="410" y="452"/>
                  </a:moveTo>
                  <a:lnTo>
                    <a:pt x="410" y="452"/>
                  </a:lnTo>
                  <a:cubicBezTo>
                    <a:pt x="523" y="452"/>
                    <a:pt x="523" y="452"/>
                    <a:pt x="523" y="452"/>
                  </a:cubicBezTo>
                  <a:cubicBezTo>
                    <a:pt x="537" y="452"/>
                    <a:pt x="551" y="438"/>
                    <a:pt x="551" y="424"/>
                  </a:cubicBezTo>
                  <a:cubicBezTo>
                    <a:pt x="551" y="410"/>
                    <a:pt x="537" y="395"/>
                    <a:pt x="523" y="395"/>
                  </a:cubicBezTo>
                  <a:cubicBezTo>
                    <a:pt x="410" y="395"/>
                    <a:pt x="410" y="395"/>
                    <a:pt x="410" y="395"/>
                  </a:cubicBezTo>
                  <a:cubicBezTo>
                    <a:pt x="389" y="395"/>
                    <a:pt x="382" y="410"/>
                    <a:pt x="382" y="424"/>
                  </a:cubicBezTo>
                  <a:cubicBezTo>
                    <a:pt x="382" y="438"/>
                    <a:pt x="389" y="452"/>
                    <a:pt x="410" y="4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0520182" y="923725"/>
            <a:ext cx="516118" cy="516118"/>
            <a:chOff x="10405882" y="1101525"/>
            <a:chExt cx="368300" cy="368300"/>
          </a:xfrm>
        </p:grpSpPr>
        <p:sp>
          <p:nvSpPr>
            <p:cNvPr id="32" name="椭圆 31"/>
            <p:cNvSpPr/>
            <p:nvPr/>
          </p:nvSpPr>
          <p:spPr>
            <a:xfrm>
              <a:off x="10405882" y="1101525"/>
              <a:ext cx="368300" cy="3683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65" name="Freeform 113"/>
            <p:cNvSpPr>
              <a:spLocks noChangeArrowheads="1"/>
            </p:cNvSpPr>
            <p:nvPr/>
          </p:nvSpPr>
          <p:spPr bwMode="auto">
            <a:xfrm>
              <a:off x="10460304" y="1156887"/>
              <a:ext cx="259456" cy="257576"/>
            </a:xfrm>
            <a:custGeom>
              <a:avLst/>
              <a:gdLst>
                <a:gd name="T0" fmla="*/ 2147483646 w 608"/>
                <a:gd name="T1" fmla="*/ 2147483646 h 602"/>
                <a:gd name="T2" fmla="*/ 2147483646 w 608"/>
                <a:gd name="T3" fmla="*/ 2147483646 h 602"/>
                <a:gd name="T4" fmla="*/ 0 w 608"/>
                <a:gd name="T5" fmla="*/ 2147483646 h 602"/>
                <a:gd name="T6" fmla="*/ 2147483646 w 608"/>
                <a:gd name="T7" fmla="*/ 0 h 602"/>
                <a:gd name="T8" fmla="*/ 2147483646 w 608"/>
                <a:gd name="T9" fmla="*/ 2147483646 h 602"/>
                <a:gd name="T10" fmla="*/ 2147483646 w 608"/>
                <a:gd name="T11" fmla="*/ 2147483646 h 602"/>
                <a:gd name="T12" fmla="*/ 2147483646 w 608"/>
                <a:gd name="T13" fmla="*/ 2147483646 h 602"/>
                <a:gd name="T14" fmla="*/ 2147483646 w 608"/>
                <a:gd name="T15" fmla="*/ 2147483646 h 602"/>
                <a:gd name="T16" fmla="*/ 2147483646 w 608"/>
                <a:gd name="T17" fmla="*/ 2147483646 h 602"/>
                <a:gd name="T18" fmla="*/ 2147483646 w 608"/>
                <a:gd name="T19" fmla="*/ 2147483646 h 602"/>
                <a:gd name="T20" fmla="*/ 2147483646 w 608"/>
                <a:gd name="T21" fmla="*/ 2147483646 h 602"/>
                <a:gd name="T22" fmla="*/ 2147483646 w 608"/>
                <a:gd name="T23" fmla="*/ 2147483646 h 602"/>
                <a:gd name="T24" fmla="*/ 2147483646 w 608"/>
                <a:gd name="T25" fmla="*/ 2147483646 h 602"/>
                <a:gd name="T26" fmla="*/ 2147483646 w 608"/>
                <a:gd name="T27" fmla="*/ 2147483646 h 602"/>
                <a:gd name="T28" fmla="*/ 2147483646 w 608"/>
                <a:gd name="T29" fmla="*/ 2147483646 h 602"/>
                <a:gd name="T30" fmla="*/ 2147483646 w 608"/>
                <a:gd name="T31" fmla="*/ 2147483646 h 602"/>
                <a:gd name="T32" fmla="*/ 2147483646 w 608"/>
                <a:gd name="T33" fmla="*/ 2147483646 h 602"/>
                <a:gd name="T34" fmla="*/ 2147483646 w 608"/>
                <a:gd name="T35" fmla="*/ 2147483646 h 602"/>
                <a:gd name="T36" fmla="*/ 2147483646 w 608"/>
                <a:gd name="T37" fmla="*/ 2147483646 h 602"/>
                <a:gd name="T38" fmla="*/ 2147483646 w 608"/>
                <a:gd name="T39" fmla="*/ 2147483646 h 602"/>
                <a:gd name="T40" fmla="*/ 2147483646 w 608"/>
                <a:gd name="T41" fmla="*/ 2147483646 h 602"/>
                <a:gd name="T42" fmla="*/ 2147483646 w 608"/>
                <a:gd name="T43" fmla="*/ 2147483646 h 602"/>
                <a:gd name="T44" fmla="*/ 2147483646 w 608"/>
                <a:gd name="T45" fmla="*/ 2147483646 h 602"/>
                <a:gd name="T46" fmla="*/ 2147483646 w 608"/>
                <a:gd name="T47" fmla="*/ 2147483646 h 602"/>
                <a:gd name="T48" fmla="*/ 2147483646 w 608"/>
                <a:gd name="T49" fmla="*/ 2147483646 h 602"/>
                <a:gd name="T50" fmla="*/ 2147483646 w 608"/>
                <a:gd name="T51" fmla="*/ 2147483646 h 602"/>
                <a:gd name="T52" fmla="*/ 2147483646 w 608"/>
                <a:gd name="T53" fmla="*/ 2147483646 h 602"/>
                <a:gd name="T54" fmla="*/ 2147483646 w 608"/>
                <a:gd name="T55" fmla="*/ 2147483646 h 602"/>
                <a:gd name="T56" fmla="*/ 2147483646 w 608"/>
                <a:gd name="T57" fmla="*/ 2147483646 h 602"/>
                <a:gd name="T58" fmla="*/ 2147483646 w 608"/>
                <a:gd name="T59" fmla="*/ 2147483646 h 602"/>
                <a:gd name="T60" fmla="*/ 2147483646 w 608"/>
                <a:gd name="T61" fmla="*/ 2147483646 h 602"/>
                <a:gd name="T62" fmla="*/ 2147483646 w 608"/>
                <a:gd name="T63" fmla="*/ 2147483646 h 602"/>
                <a:gd name="T64" fmla="*/ 2147483646 w 608"/>
                <a:gd name="T65" fmla="*/ 2147483646 h 602"/>
                <a:gd name="T66" fmla="*/ 2147483646 w 608"/>
                <a:gd name="T67" fmla="*/ 2147483646 h 602"/>
                <a:gd name="T68" fmla="*/ 2147483646 w 608"/>
                <a:gd name="T69" fmla="*/ 2147483646 h 602"/>
                <a:gd name="T70" fmla="*/ 2147483646 w 608"/>
                <a:gd name="T71" fmla="*/ 2147483646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8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7"/>
                    <a:pt x="0" y="297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73" y="0"/>
                    <a:pt x="607" y="135"/>
                    <a:pt x="607" y="297"/>
                  </a:cubicBezTo>
                  <a:cubicBezTo>
                    <a:pt x="607" y="467"/>
                    <a:pt x="473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69" y="57"/>
                    <a:pt x="56" y="163"/>
                    <a:pt x="56" y="297"/>
                  </a:cubicBezTo>
                  <a:cubicBezTo>
                    <a:pt x="56" y="431"/>
                    <a:pt x="169" y="544"/>
                    <a:pt x="304" y="544"/>
                  </a:cubicBezTo>
                  <a:cubicBezTo>
                    <a:pt x="438" y="544"/>
                    <a:pt x="551" y="431"/>
                    <a:pt x="551" y="297"/>
                  </a:cubicBezTo>
                  <a:cubicBezTo>
                    <a:pt x="551" y="163"/>
                    <a:pt x="438" y="57"/>
                    <a:pt x="304" y="57"/>
                  </a:cubicBezTo>
                  <a:close/>
                  <a:moveTo>
                    <a:pt x="424" y="325"/>
                  </a:moveTo>
                  <a:lnTo>
                    <a:pt x="424" y="325"/>
                  </a:lnTo>
                  <a:cubicBezTo>
                    <a:pt x="254" y="325"/>
                    <a:pt x="254" y="325"/>
                    <a:pt x="254" y="325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8"/>
                    <a:pt x="304" y="375"/>
                    <a:pt x="304" y="382"/>
                  </a:cubicBezTo>
                  <a:cubicBezTo>
                    <a:pt x="304" y="403"/>
                    <a:pt x="290" y="410"/>
                    <a:pt x="275" y="410"/>
                  </a:cubicBezTo>
                  <a:cubicBezTo>
                    <a:pt x="268" y="410"/>
                    <a:pt x="261" y="410"/>
                    <a:pt x="254" y="403"/>
                  </a:cubicBezTo>
                  <a:cubicBezTo>
                    <a:pt x="162" y="318"/>
                    <a:pt x="162" y="318"/>
                    <a:pt x="162" y="318"/>
                  </a:cubicBezTo>
                  <a:cubicBezTo>
                    <a:pt x="155" y="318"/>
                    <a:pt x="155" y="311"/>
                    <a:pt x="155" y="297"/>
                  </a:cubicBezTo>
                  <a:cubicBezTo>
                    <a:pt x="155" y="290"/>
                    <a:pt x="155" y="283"/>
                    <a:pt x="162" y="276"/>
                  </a:cubicBezTo>
                  <a:cubicBezTo>
                    <a:pt x="254" y="191"/>
                    <a:pt x="254" y="191"/>
                    <a:pt x="254" y="191"/>
                  </a:cubicBezTo>
                  <a:cubicBezTo>
                    <a:pt x="261" y="191"/>
                    <a:pt x="268" y="184"/>
                    <a:pt x="275" y="184"/>
                  </a:cubicBezTo>
                  <a:cubicBezTo>
                    <a:pt x="290" y="184"/>
                    <a:pt x="304" y="198"/>
                    <a:pt x="304" y="212"/>
                  </a:cubicBezTo>
                  <a:cubicBezTo>
                    <a:pt x="304" y="226"/>
                    <a:pt x="297" y="234"/>
                    <a:pt x="297" y="234"/>
                  </a:cubicBezTo>
                  <a:cubicBezTo>
                    <a:pt x="254" y="269"/>
                    <a:pt x="254" y="269"/>
                    <a:pt x="254" y="269"/>
                  </a:cubicBezTo>
                  <a:cubicBezTo>
                    <a:pt x="424" y="269"/>
                    <a:pt x="424" y="269"/>
                    <a:pt x="424" y="269"/>
                  </a:cubicBezTo>
                  <a:cubicBezTo>
                    <a:pt x="445" y="269"/>
                    <a:pt x="452" y="283"/>
                    <a:pt x="452" y="297"/>
                  </a:cubicBezTo>
                  <a:cubicBezTo>
                    <a:pt x="452" y="318"/>
                    <a:pt x="445" y="325"/>
                    <a:pt x="424" y="325"/>
                  </a:cubicBezTo>
                  <a:close/>
                </a:path>
              </a:pathLst>
            </a:custGeom>
            <a:solidFill>
              <a:srgbClr val="0C3282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76305" y="2395535"/>
            <a:ext cx="5908335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spcBef>
                <a:spcPts val="1800"/>
              </a:spcBef>
              <a:buClrTx/>
              <a:buSzTx/>
              <a:buNone/>
            </a:pPr>
            <a:r>
              <a:rPr lang="en-US" altLang="zh-CN" sz="3600" b="1" dirty="0">
                <a:solidFill>
                  <a:srgbClr val="0D3487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THE WORLD’S SAFEST AND LOWEST COST LiFePO4 ENERGY STORAGE SYSTEM</a:t>
            </a:r>
            <a:endParaRPr lang="en-US" altLang="zh-CN" sz="3600" b="1" dirty="0">
              <a:solidFill>
                <a:srgbClr val="0D3487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76305" y="1638962"/>
            <a:ext cx="5786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n w="12700">
                  <a:gradFill>
                    <a:gsLst>
                      <a:gs pos="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100000">
                        <a:srgbClr val="0C3282"/>
                      </a:gs>
                    </a:gsLst>
                    <a:lin ang="16200000" scaled="1"/>
                  </a:gradFill>
                </a:ln>
                <a:noFill/>
                <a:latin typeface="微软雅黑" panose="020B0503020204020204" charset="-122"/>
                <a:ea typeface="微软雅黑" panose="020B0503020204020204" charset="-122"/>
              </a:rPr>
              <a:t>BUSINESS PLAN 2022</a:t>
            </a:r>
            <a:endParaRPr lang="en-US" altLang="zh-CN" sz="3600" b="1" dirty="0"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100000">
                      <a:srgbClr val="0C3282"/>
                    </a:gs>
                  </a:gsLst>
                  <a:lin ang="16200000" scaled="1"/>
                </a:gradFill>
              </a:ln>
              <a:noFill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944360" y="1757680"/>
            <a:ext cx="3444875" cy="3419475"/>
          </a:xfrm>
          <a:prstGeom prst="ellipse">
            <a:avLst/>
          </a:prstGeom>
        </p:spPr>
      </p:pic>
      <p:pic>
        <p:nvPicPr>
          <p:cNvPr id="18" name="图片 17" descr="NPS中澳储能（蓝色）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2605" y="326390"/>
            <a:ext cx="1082040" cy="313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5000"/>
    </mc:Choice>
    <mc:Fallback>
      <p:transition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" name="组合 10"/>
          <p:cNvGrpSpPr/>
          <p:nvPr/>
        </p:nvGrpSpPr>
        <p:grpSpPr>
          <a:xfrm>
            <a:off x="229327" y="313397"/>
            <a:ext cx="6573087" cy="443047"/>
            <a:chOff x="214087" y="364197"/>
            <a:chExt cx="6573087" cy="443047"/>
          </a:xfrm>
        </p:grpSpPr>
        <p:sp>
          <p:nvSpPr>
            <p:cNvPr id="62" name="文本框 61"/>
            <p:cNvSpPr txBox="1"/>
            <p:nvPr/>
          </p:nvSpPr>
          <p:spPr>
            <a:xfrm flipH="1">
              <a:off x="421934" y="364197"/>
              <a:ext cx="6365240" cy="36385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p>
              <a:pPr algn="l" fontAlgn="auto">
                <a:lnSpc>
                  <a:spcPts val="2840"/>
                </a:lnSpc>
              </a:pPr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PRODUCT AND SYSTEM ADVANTAGE</a:t>
              </a:r>
              <a:endPara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36880" y="756285"/>
            <a:ext cx="56229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rgbClr val="C00000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  <a:sym typeface="+mn-ea"/>
              </a:rPr>
              <a:t>Safest in the world</a:t>
            </a:r>
            <a:endParaRPr lang="zh-CN" altLang="en-US" sz="1800" dirty="0">
              <a:solidFill>
                <a:srgbClr val="C00000"/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0835" y="1339850"/>
            <a:ext cx="363855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 fontAlgn="auto">
              <a:lnSpc>
                <a:spcPct val="150000"/>
              </a:lnSpc>
            </a:pPr>
            <a:r>
              <a:rPr lang="zh-CN" altLang="en-US" sz="3200" b="1">
                <a:solidFill>
                  <a:srgbClr val="0C2694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Three Protections</a:t>
            </a:r>
            <a:endParaRPr lang="zh-CN" altLang="en-US" sz="3200" b="1">
              <a:solidFill>
                <a:srgbClr val="0C2694"/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9710" y="2694940"/>
            <a:ext cx="42214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Heat-conducting 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and </a:t>
            </a:r>
            <a:r>
              <a:rPr 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fire extinguishing tube：</a:t>
            </a:r>
            <a:endParaRPr 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6880" y="3536315"/>
            <a:ext cx="3823970" cy="192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 fontAlgn="auto">
              <a:lnSpc>
                <a:spcPts val="2860"/>
              </a:lnSpc>
            </a:pPr>
            <a:r>
              <a:rPr 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This 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tube inside the battery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can make the fume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s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produce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d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un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inflammable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when 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activated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,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eliminat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ing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disasters such as fire and explosion from 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the root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.</a:t>
            </a:r>
            <a:endParaRPr lang="zh-CN" altLang="en-US" sz="1600" b="1" kern="100" dirty="0">
              <a:latin typeface="Arial" panose="020B0604020202020204" pitchFamily="34" charset="0"/>
              <a:ea typeface="思源黑体 Regular" panose="020B0500000000000000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41190" y="1155065"/>
            <a:ext cx="7031355" cy="1014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lnSpc>
                <a:spcPts val="3600"/>
              </a:lnSpc>
              <a:defRPr/>
            </a:pPr>
            <a:r>
              <a:rPr lang="en-US" sz="2200" b="1" kern="100" dirty="0">
                <a:solidFill>
                  <a:srgbClr val="0C2694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  <a:sym typeface="+mn-ea"/>
              </a:rPr>
              <a:t>S</a:t>
            </a:r>
            <a:r>
              <a:rPr lang="zh-CN" altLang="en-US" sz="2200" b="1" kern="100" dirty="0">
                <a:solidFill>
                  <a:srgbClr val="0C2694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  <a:sym typeface="+mn-ea"/>
              </a:rPr>
              <a:t>olv</a:t>
            </a:r>
            <a:r>
              <a:rPr lang="en-US" altLang="zh-CN" sz="2200" b="1" kern="100" dirty="0">
                <a:solidFill>
                  <a:srgbClr val="0C2694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  <a:sym typeface="+mn-ea"/>
              </a:rPr>
              <a:t>ing</a:t>
            </a:r>
            <a:r>
              <a:rPr lang="zh-CN" altLang="en-US" sz="2200" b="1" kern="100" dirty="0">
                <a:solidFill>
                  <a:srgbClr val="0C2694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  <a:sym typeface="+mn-ea"/>
              </a:rPr>
              <a:t> safety hazard from the root</a:t>
            </a:r>
            <a:r>
              <a:rPr lang="en-US" altLang="zh-CN" sz="2200" b="1" kern="100" dirty="0">
                <a:solidFill>
                  <a:srgbClr val="0C2694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200" b="1" kern="100" dirty="0">
                <a:solidFill>
                  <a:srgbClr val="0C2694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with a</a:t>
            </a:r>
            <a:r>
              <a:rPr lang="zh-CN" altLang="en-US" sz="2200" b="1" kern="100" dirty="0">
                <a:solidFill>
                  <a:srgbClr val="0C2694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ll new technological concept of lithium battery safety.</a:t>
            </a:r>
            <a:endParaRPr lang="zh-CN" altLang="en-US" sz="2200" b="1" kern="100" dirty="0">
              <a:solidFill>
                <a:srgbClr val="0C2694"/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41190" y="2694940"/>
            <a:ext cx="36868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Independent temperature control system:</a:t>
            </a:r>
            <a:endParaRPr 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10735" y="3536315"/>
            <a:ext cx="3348355" cy="15582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 fontAlgn="auto">
              <a:lnSpc>
                <a:spcPts val="2860"/>
              </a:lnSpc>
              <a:buClrTx/>
              <a:buSzTx/>
              <a:buFontTx/>
            </a:pP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When activate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d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, this system can target and cool down the 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faulty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battery or terminate thermal runaway .</a:t>
            </a:r>
            <a:endParaRPr lang="zh-CN" altLang="en-US" sz="1600" b="1" kern="100" dirty="0">
              <a:latin typeface="Arial" panose="020B0604020202020204" pitchFamily="34" charset="0"/>
              <a:ea typeface="思源黑体 Regular" panose="020B0500000000000000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256270" y="2694940"/>
            <a:ext cx="35433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Fume collection system:</a:t>
            </a:r>
            <a:endParaRPr 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56270" y="3278505"/>
            <a:ext cx="3844290" cy="2291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 fontAlgn="auto">
              <a:lnSpc>
                <a:spcPts val="2860"/>
              </a:lnSpc>
              <a:buClrTx/>
              <a:buSzTx/>
              <a:buFontTx/>
            </a:pP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F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ume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s produced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after thermal runaway 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can be collected 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by pipeline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connected to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the explosion vent of the lithium battery 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in an orderly manner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, 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prevent</a:t>
            </a:r>
            <a:r>
              <a:rPr lang="en-US" altLang="zh-CN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ing</a:t>
            </a:r>
            <a:r>
              <a:rPr lang="zh-CN" altLang="en-US" sz="1600" b="1" kern="100" dirty="0"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 it from spreading to the whole system.</a:t>
            </a:r>
            <a:endParaRPr lang="zh-CN" altLang="en-US" sz="1600" b="1" kern="100" dirty="0">
              <a:latin typeface="Arial" panose="020B0604020202020204" pitchFamily="34" charset="0"/>
              <a:ea typeface="思源黑体 Regular" panose="020B0500000000000000" charset="-122"/>
              <a:cs typeface="Arial" panose="020B0604020202020204" pitchFamily="34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441190" y="2466340"/>
            <a:ext cx="0" cy="3215640"/>
          </a:xfrm>
          <a:prstGeom prst="line">
            <a:avLst/>
          </a:prstGeom>
          <a:ln w="19050">
            <a:gradFill>
              <a:gsLst>
                <a:gs pos="0">
                  <a:srgbClr val="09268E">
                    <a:alpha val="0"/>
                  </a:srgbClr>
                </a:gs>
                <a:gs pos="50000">
                  <a:srgbClr val="09268E"/>
                </a:gs>
                <a:gs pos="100000">
                  <a:srgbClr val="09268E">
                    <a:alpha val="0"/>
                    <a:lumMod val="97000"/>
                  </a:srgbClr>
                </a:gs>
              </a:gsLst>
              <a:lin ang="534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128000" y="2707640"/>
            <a:ext cx="0" cy="3215640"/>
          </a:xfrm>
          <a:prstGeom prst="line">
            <a:avLst/>
          </a:prstGeom>
          <a:ln w="19050">
            <a:gradFill>
              <a:gsLst>
                <a:gs pos="0">
                  <a:srgbClr val="09268E">
                    <a:alpha val="0"/>
                  </a:srgbClr>
                </a:gs>
                <a:gs pos="50000">
                  <a:srgbClr val="09268E"/>
                </a:gs>
                <a:gs pos="100000">
                  <a:srgbClr val="09268E">
                    <a:alpha val="0"/>
                    <a:lumMod val="97000"/>
                  </a:srgbClr>
                </a:gs>
              </a:gsLst>
              <a:lin ang="534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14087" y="313397"/>
            <a:ext cx="3312864" cy="443047"/>
            <a:chOff x="214087" y="364197"/>
            <a:chExt cx="3312864" cy="443047"/>
          </a:xfrm>
        </p:grpSpPr>
        <p:sp>
          <p:nvSpPr>
            <p:cNvPr id="62" name="文本框 61"/>
            <p:cNvSpPr txBox="1"/>
            <p:nvPr/>
          </p:nvSpPr>
          <p:spPr>
            <a:xfrm flipH="1">
              <a:off x="421934" y="364197"/>
              <a:ext cx="3105017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l">
                <a:defRPr/>
              </a:pPr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FINANCING PLAN</a:t>
              </a:r>
              <a:endPara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37185" y="1385570"/>
            <a:ext cx="11501755" cy="5001895"/>
            <a:chOff x="631" y="2022"/>
            <a:chExt cx="18113" cy="7877"/>
          </a:xfrm>
        </p:grpSpPr>
        <p:sp>
          <p:nvSpPr>
            <p:cNvPr id="58" name="矩形 57"/>
            <p:cNvSpPr/>
            <p:nvPr/>
          </p:nvSpPr>
          <p:spPr>
            <a:xfrm>
              <a:off x="7065" y="2220"/>
              <a:ext cx="11679" cy="7679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631" y="2220"/>
              <a:ext cx="6000" cy="7679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86" y="2022"/>
              <a:ext cx="4890" cy="630"/>
            </a:xfrm>
            <a:prstGeom prst="rect">
              <a:avLst/>
            </a:prstGeom>
            <a:solidFill>
              <a:schemeClr val="bg1"/>
            </a:solidFill>
            <a:ln w="25400">
              <a:gradFill>
                <a:gsLst>
                  <a:gs pos="87000">
                    <a:srgbClr val="FFFFFF">
                      <a:alpha val="0"/>
                    </a:srgbClr>
                  </a:gs>
                  <a:gs pos="18000">
                    <a:srgbClr val="FFFFFF">
                      <a:alpha val="0"/>
                    </a:srgbClr>
                  </a:gs>
                  <a:gs pos="0">
                    <a:srgbClr val="0C3282"/>
                  </a:gs>
                  <a:gs pos="100000">
                    <a:srgbClr val="0C3282"/>
                  </a:gs>
                </a:gsLst>
                <a:lin ang="0" scaled="1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C3282"/>
                  </a:solidFill>
                  <a:latin typeface="微软雅黑" panose="020B0503020204020204" charset="-122"/>
                  <a:ea typeface="微软雅黑" panose="020B0503020204020204" charset="-122"/>
                </a:rPr>
                <a:t> Financing Demand</a:t>
              </a:r>
              <a:endParaRPr lang="zh-CN" altLang="en-US" sz="2000" b="1" dirty="0">
                <a:solidFill>
                  <a:srgbClr val="0C328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1020" y="3600"/>
              <a:ext cx="6483" cy="5976"/>
              <a:chOff x="1020" y="3600"/>
              <a:chExt cx="6483" cy="5976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1651" y="3600"/>
                <a:ext cx="5852" cy="5976"/>
                <a:chOff x="-389" y="3940"/>
                <a:chExt cx="5852" cy="5976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-389" y="3940"/>
                  <a:ext cx="4748" cy="725"/>
                </a:xfrm>
                <a:prstGeom prst="rect">
                  <a:avLst/>
                </a:prstGeom>
                <a:noFill/>
                <a:ln w="25400"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l">
                    <a:buNone/>
                  </a:pPr>
                  <a:r>
                    <a:rPr lang="en-US" altLang="zh-CN" sz="2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Stage Pre-A</a:t>
                  </a:r>
                  <a:endParaRPr lang="en-US" altLang="zh-CN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-315" y="6007"/>
                  <a:ext cx="4511" cy="1888"/>
                </a:xfrm>
                <a:prstGeom prst="rect">
                  <a:avLst/>
                </a:prstGeom>
                <a:noFill/>
                <a:ln w="25400"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l">
                    <a:buNone/>
                  </a:pPr>
                  <a:r>
                    <a:rPr lang="en-US" altLang="zh-CN" sz="2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Amount to be </a:t>
                  </a:r>
                  <a:endParaRPr lang="en-US" altLang="zh-CN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endParaRPr>
                </a:p>
                <a:p>
                  <a:pPr algn="l">
                    <a:buNone/>
                  </a:pPr>
                  <a:r>
                    <a:rPr lang="en-US" altLang="zh-CN" sz="2400" b="1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raised</a:t>
                  </a:r>
                  <a:r>
                    <a:rPr lang="en-US" altLang="zh-CN" sz="2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 </a:t>
                  </a:r>
                  <a:r>
                    <a:rPr sz="2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10 million usd</a:t>
                  </a:r>
                  <a:endParaRPr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-315" y="8609"/>
                  <a:ext cx="5778" cy="1307"/>
                </a:xfrm>
                <a:prstGeom prst="rect">
                  <a:avLst/>
                </a:prstGeom>
                <a:noFill/>
                <a:ln w="25400"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l">
                    <a:buNone/>
                  </a:pPr>
                  <a:r>
                    <a:rPr lang="en-US" altLang="zh-CN" sz="2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Shares to be </a:t>
                  </a:r>
                  <a:r>
                    <a:rPr lang="en-US" altLang="zh-CN" sz="2400" b="1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transfered</a:t>
                  </a:r>
                  <a:r>
                    <a:rPr lang="en-US" altLang="zh-CN" sz="2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 10%</a:t>
                  </a:r>
                  <a:endParaRPr lang="en-US" altLang="zh-CN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endParaRPr>
                </a:p>
              </p:txBody>
            </p:sp>
          </p:grpSp>
          <p:sp>
            <p:nvSpPr>
              <p:cNvPr id="20" name="Oval 7"/>
              <p:cNvSpPr/>
              <p:nvPr/>
            </p:nvSpPr>
            <p:spPr>
              <a:xfrm>
                <a:off x="1049" y="3727"/>
                <a:ext cx="602" cy="601"/>
              </a:xfrm>
              <a:custGeom>
                <a:avLst/>
                <a:gdLst>
                  <a:gd name="connsiteX0" fmla="*/ 140017 w 606581"/>
                  <a:gd name="connsiteY0" fmla="*/ 411043 h 605592"/>
                  <a:gd name="connsiteX1" fmla="*/ 178821 w 606581"/>
                  <a:gd name="connsiteY1" fmla="*/ 427078 h 605592"/>
                  <a:gd name="connsiteX2" fmla="*/ 178821 w 606581"/>
                  <a:gd name="connsiteY2" fmla="*/ 504564 h 605592"/>
                  <a:gd name="connsiteX3" fmla="*/ 93692 w 606581"/>
                  <a:gd name="connsiteY3" fmla="*/ 589557 h 605592"/>
                  <a:gd name="connsiteX4" fmla="*/ 54887 w 606581"/>
                  <a:gd name="connsiteY4" fmla="*/ 605592 h 605592"/>
                  <a:gd name="connsiteX5" fmla="*/ 16083 w 606581"/>
                  <a:gd name="connsiteY5" fmla="*/ 589557 h 605592"/>
                  <a:gd name="connsiteX6" fmla="*/ 16083 w 606581"/>
                  <a:gd name="connsiteY6" fmla="*/ 511979 h 605592"/>
                  <a:gd name="connsiteX7" fmla="*/ 101212 w 606581"/>
                  <a:gd name="connsiteY7" fmla="*/ 427078 h 605592"/>
                  <a:gd name="connsiteX8" fmla="*/ 140017 w 606581"/>
                  <a:gd name="connsiteY8" fmla="*/ 411043 h 605592"/>
                  <a:gd name="connsiteX9" fmla="*/ 382501 w 606581"/>
                  <a:gd name="connsiteY9" fmla="*/ 49537 h 605592"/>
                  <a:gd name="connsiteX10" fmla="*/ 557044 w 606581"/>
                  <a:gd name="connsiteY10" fmla="*/ 223798 h 605592"/>
                  <a:gd name="connsiteX11" fmla="*/ 382501 w 606581"/>
                  <a:gd name="connsiteY11" fmla="*/ 398059 h 605592"/>
                  <a:gd name="connsiteX12" fmla="*/ 207957 w 606581"/>
                  <a:gd name="connsiteY12" fmla="*/ 223798 h 605592"/>
                  <a:gd name="connsiteX13" fmla="*/ 382501 w 606581"/>
                  <a:gd name="connsiteY13" fmla="*/ 49537 h 605592"/>
                  <a:gd name="connsiteX14" fmla="*/ 382536 w 606581"/>
                  <a:gd name="connsiteY14" fmla="*/ 24750 h 605592"/>
                  <a:gd name="connsiteX15" fmla="*/ 304914 w 606581"/>
                  <a:gd name="connsiteY15" fmla="*/ 40417 h 605592"/>
                  <a:gd name="connsiteX16" fmla="*/ 241591 w 606581"/>
                  <a:gd name="connsiteY16" fmla="*/ 83058 h 605592"/>
                  <a:gd name="connsiteX17" fmla="*/ 198880 w 606581"/>
                  <a:gd name="connsiteY17" fmla="*/ 146278 h 605592"/>
                  <a:gd name="connsiteX18" fmla="*/ 183189 w 606581"/>
                  <a:gd name="connsiteY18" fmla="*/ 223774 h 605592"/>
                  <a:gd name="connsiteX19" fmla="*/ 198880 w 606581"/>
                  <a:gd name="connsiteY19" fmla="*/ 301177 h 605592"/>
                  <a:gd name="connsiteX20" fmla="*/ 241591 w 606581"/>
                  <a:gd name="connsiteY20" fmla="*/ 364490 h 605592"/>
                  <a:gd name="connsiteX21" fmla="*/ 304914 w 606581"/>
                  <a:gd name="connsiteY21" fmla="*/ 407131 h 605592"/>
                  <a:gd name="connsiteX22" fmla="*/ 382536 w 606581"/>
                  <a:gd name="connsiteY22" fmla="*/ 422705 h 605592"/>
                  <a:gd name="connsiteX23" fmla="*/ 460158 w 606581"/>
                  <a:gd name="connsiteY23" fmla="*/ 407131 h 605592"/>
                  <a:gd name="connsiteX24" fmla="*/ 523481 w 606581"/>
                  <a:gd name="connsiteY24" fmla="*/ 364490 h 605592"/>
                  <a:gd name="connsiteX25" fmla="*/ 566192 w 606581"/>
                  <a:gd name="connsiteY25" fmla="*/ 301177 h 605592"/>
                  <a:gd name="connsiteX26" fmla="*/ 581883 w 606581"/>
                  <a:gd name="connsiteY26" fmla="*/ 223774 h 605592"/>
                  <a:gd name="connsiteX27" fmla="*/ 566192 w 606581"/>
                  <a:gd name="connsiteY27" fmla="*/ 146278 h 605592"/>
                  <a:gd name="connsiteX28" fmla="*/ 523481 w 606581"/>
                  <a:gd name="connsiteY28" fmla="*/ 83058 h 605592"/>
                  <a:gd name="connsiteX29" fmla="*/ 460158 w 606581"/>
                  <a:gd name="connsiteY29" fmla="*/ 40417 h 605592"/>
                  <a:gd name="connsiteX30" fmla="*/ 382536 w 606581"/>
                  <a:gd name="connsiteY30" fmla="*/ 24750 h 605592"/>
                  <a:gd name="connsiteX31" fmla="*/ 382536 w 606581"/>
                  <a:gd name="connsiteY31" fmla="*/ 0 h 605592"/>
                  <a:gd name="connsiteX32" fmla="*/ 469721 w 606581"/>
                  <a:gd name="connsiteY32" fmla="*/ 17613 h 605592"/>
                  <a:gd name="connsiteX33" fmla="*/ 540937 w 606581"/>
                  <a:gd name="connsiteY33" fmla="*/ 65538 h 605592"/>
                  <a:gd name="connsiteX34" fmla="*/ 588940 w 606581"/>
                  <a:gd name="connsiteY34" fmla="*/ 136637 h 605592"/>
                  <a:gd name="connsiteX35" fmla="*/ 606581 w 606581"/>
                  <a:gd name="connsiteY35" fmla="*/ 223774 h 605592"/>
                  <a:gd name="connsiteX36" fmla="*/ 588940 w 606581"/>
                  <a:gd name="connsiteY36" fmla="*/ 310818 h 605592"/>
                  <a:gd name="connsiteX37" fmla="*/ 540937 w 606581"/>
                  <a:gd name="connsiteY37" fmla="*/ 381917 h 605592"/>
                  <a:gd name="connsiteX38" fmla="*/ 469721 w 606581"/>
                  <a:gd name="connsiteY38" fmla="*/ 429842 h 605592"/>
                  <a:gd name="connsiteX39" fmla="*/ 382536 w 606581"/>
                  <a:gd name="connsiteY39" fmla="*/ 447455 h 605592"/>
                  <a:gd name="connsiteX40" fmla="*/ 295258 w 606581"/>
                  <a:gd name="connsiteY40" fmla="*/ 429842 h 605592"/>
                  <a:gd name="connsiteX41" fmla="*/ 240105 w 606581"/>
                  <a:gd name="connsiteY41" fmla="*/ 396471 h 605592"/>
                  <a:gd name="connsiteX42" fmla="*/ 209558 w 606581"/>
                  <a:gd name="connsiteY42" fmla="*/ 427061 h 605592"/>
                  <a:gd name="connsiteX43" fmla="*/ 196373 w 606581"/>
                  <a:gd name="connsiteY43" fmla="*/ 409541 h 605592"/>
                  <a:gd name="connsiteX44" fmla="*/ 178918 w 606581"/>
                  <a:gd name="connsiteY44" fmla="*/ 396378 h 605592"/>
                  <a:gd name="connsiteX45" fmla="*/ 209465 w 606581"/>
                  <a:gd name="connsiteY45" fmla="*/ 365880 h 605592"/>
                  <a:gd name="connsiteX46" fmla="*/ 176040 w 606581"/>
                  <a:gd name="connsiteY46" fmla="*/ 310818 h 605592"/>
                  <a:gd name="connsiteX47" fmla="*/ 158491 w 606581"/>
                  <a:gd name="connsiteY47" fmla="*/ 223774 h 605592"/>
                  <a:gd name="connsiteX48" fmla="*/ 176040 w 606581"/>
                  <a:gd name="connsiteY48" fmla="*/ 136637 h 605592"/>
                  <a:gd name="connsiteX49" fmla="*/ 224043 w 606581"/>
                  <a:gd name="connsiteY49" fmla="*/ 65538 h 605592"/>
                  <a:gd name="connsiteX50" fmla="*/ 295258 w 606581"/>
                  <a:gd name="connsiteY50" fmla="*/ 17613 h 605592"/>
                  <a:gd name="connsiteX51" fmla="*/ 382536 w 606581"/>
                  <a:gd name="connsiteY51" fmla="*/ 0 h 605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6581" h="605592">
                    <a:moveTo>
                      <a:pt x="140017" y="411043"/>
                    </a:moveTo>
                    <a:cubicBezTo>
                      <a:pt x="154035" y="411043"/>
                      <a:pt x="168053" y="416326"/>
                      <a:pt x="178821" y="427078"/>
                    </a:cubicBezTo>
                    <a:cubicBezTo>
                      <a:pt x="200266" y="448488"/>
                      <a:pt x="200266" y="483153"/>
                      <a:pt x="178821" y="504564"/>
                    </a:cubicBezTo>
                    <a:lnTo>
                      <a:pt x="93692" y="589557"/>
                    </a:lnTo>
                    <a:cubicBezTo>
                      <a:pt x="83016" y="600216"/>
                      <a:pt x="68905" y="605592"/>
                      <a:pt x="54887" y="605592"/>
                    </a:cubicBezTo>
                    <a:cubicBezTo>
                      <a:pt x="40870" y="605592"/>
                      <a:pt x="26759" y="600216"/>
                      <a:pt x="16083" y="589557"/>
                    </a:cubicBezTo>
                    <a:cubicBezTo>
                      <a:pt x="-5362" y="568147"/>
                      <a:pt x="-5362" y="533389"/>
                      <a:pt x="16083" y="511979"/>
                    </a:cubicBezTo>
                    <a:lnTo>
                      <a:pt x="101212" y="427078"/>
                    </a:lnTo>
                    <a:cubicBezTo>
                      <a:pt x="111888" y="416326"/>
                      <a:pt x="125999" y="411043"/>
                      <a:pt x="140017" y="411043"/>
                    </a:cubicBezTo>
                    <a:close/>
                    <a:moveTo>
                      <a:pt x="382501" y="49537"/>
                    </a:moveTo>
                    <a:cubicBezTo>
                      <a:pt x="478871" y="49537"/>
                      <a:pt x="557044" y="127491"/>
                      <a:pt x="557044" y="223798"/>
                    </a:cubicBezTo>
                    <a:cubicBezTo>
                      <a:pt x="557044" y="320012"/>
                      <a:pt x="478871" y="398059"/>
                      <a:pt x="382501" y="398059"/>
                    </a:cubicBezTo>
                    <a:cubicBezTo>
                      <a:pt x="286130" y="398059"/>
                      <a:pt x="207957" y="320012"/>
                      <a:pt x="207957" y="223798"/>
                    </a:cubicBezTo>
                    <a:cubicBezTo>
                      <a:pt x="207957" y="127491"/>
                      <a:pt x="286130" y="49537"/>
                      <a:pt x="382501" y="49537"/>
                    </a:cubicBezTo>
                    <a:close/>
                    <a:moveTo>
                      <a:pt x="382536" y="24750"/>
                    </a:moveTo>
                    <a:cubicBezTo>
                      <a:pt x="355610" y="24750"/>
                      <a:pt x="329519" y="30034"/>
                      <a:pt x="304914" y="40417"/>
                    </a:cubicBezTo>
                    <a:cubicBezTo>
                      <a:pt x="281238" y="50428"/>
                      <a:pt x="259882" y="64796"/>
                      <a:pt x="241591" y="83058"/>
                    </a:cubicBezTo>
                    <a:cubicBezTo>
                      <a:pt x="223300" y="101319"/>
                      <a:pt x="208908" y="122547"/>
                      <a:pt x="198880" y="146278"/>
                    </a:cubicBezTo>
                    <a:cubicBezTo>
                      <a:pt x="188481" y="170843"/>
                      <a:pt x="183189" y="196891"/>
                      <a:pt x="183189" y="223774"/>
                    </a:cubicBezTo>
                    <a:cubicBezTo>
                      <a:pt x="183189" y="250564"/>
                      <a:pt x="188481" y="276705"/>
                      <a:pt x="198880" y="301177"/>
                    </a:cubicBezTo>
                    <a:cubicBezTo>
                      <a:pt x="208908" y="324908"/>
                      <a:pt x="223300" y="346228"/>
                      <a:pt x="241591" y="364490"/>
                    </a:cubicBezTo>
                    <a:cubicBezTo>
                      <a:pt x="259882" y="382752"/>
                      <a:pt x="281238" y="397027"/>
                      <a:pt x="304914" y="407131"/>
                    </a:cubicBezTo>
                    <a:cubicBezTo>
                      <a:pt x="329519" y="417513"/>
                      <a:pt x="355610" y="422705"/>
                      <a:pt x="382536" y="422705"/>
                    </a:cubicBezTo>
                    <a:cubicBezTo>
                      <a:pt x="409462" y="422705"/>
                      <a:pt x="435553" y="417513"/>
                      <a:pt x="460158" y="407131"/>
                    </a:cubicBezTo>
                    <a:cubicBezTo>
                      <a:pt x="483834" y="397027"/>
                      <a:pt x="505190" y="382752"/>
                      <a:pt x="523481" y="364490"/>
                    </a:cubicBezTo>
                    <a:cubicBezTo>
                      <a:pt x="541772" y="346228"/>
                      <a:pt x="556164" y="324908"/>
                      <a:pt x="566192" y="301177"/>
                    </a:cubicBezTo>
                    <a:cubicBezTo>
                      <a:pt x="576591" y="276705"/>
                      <a:pt x="581883" y="250564"/>
                      <a:pt x="581883" y="223774"/>
                    </a:cubicBezTo>
                    <a:cubicBezTo>
                      <a:pt x="581883" y="196891"/>
                      <a:pt x="576591" y="170843"/>
                      <a:pt x="566192" y="146278"/>
                    </a:cubicBezTo>
                    <a:cubicBezTo>
                      <a:pt x="556164" y="122547"/>
                      <a:pt x="541772" y="101319"/>
                      <a:pt x="523481" y="83058"/>
                    </a:cubicBezTo>
                    <a:cubicBezTo>
                      <a:pt x="505190" y="64796"/>
                      <a:pt x="483834" y="50428"/>
                      <a:pt x="460158" y="40417"/>
                    </a:cubicBezTo>
                    <a:cubicBezTo>
                      <a:pt x="435553" y="30034"/>
                      <a:pt x="409462" y="24750"/>
                      <a:pt x="382536" y="24750"/>
                    </a:cubicBezTo>
                    <a:close/>
                    <a:moveTo>
                      <a:pt x="382536" y="0"/>
                    </a:moveTo>
                    <a:cubicBezTo>
                      <a:pt x="412712" y="0"/>
                      <a:pt x="442145" y="5933"/>
                      <a:pt x="469721" y="17613"/>
                    </a:cubicBezTo>
                    <a:cubicBezTo>
                      <a:pt x="496462" y="28922"/>
                      <a:pt x="520417" y="45051"/>
                      <a:pt x="540937" y="65538"/>
                    </a:cubicBezTo>
                    <a:cubicBezTo>
                      <a:pt x="561549" y="86117"/>
                      <a:pt x="577705" y="110033"/>
                      <a:pt x="588940" y="136637"/>
                    </a:cubicBezTo>
                    <a:cubicBezTo>
                      <a:pt x="600639" y="164262"/>
                      <a:pt x="606581" y="193554"/>
                      <a:pt x="606581" y="223774"/>
                    </a:cubicBezTo>
                    <a:cubicBezTo>
                      <a:pt x="606581" y="253901"/>
                      <a:pt x="600639" y="283194"/>
                      <a:pt x="588940" y="310818"/>
                    </a:cubicBezTo>
                    <a:cubicBezTo>
                      <a:pt x="577705" y="337515"/>
                      <a:pt x="561549" y="361431"/>
                      <a:pt x="540937" y="381917"/>
                    </a:cubicBezTo>
                    <a:cubicBezTo>
                      <a:pt x="520417" y="402496"/>
                      <a:pt x="496462" y="418626"/>
                      <a:pt x="469721" y="429842"/>
                    </a:cubicBezTo>
                    <a:cubicBezTo>
                      <a:pt x="442145" y="441522"/>
                      <a:pt x="412805" y="447455"/>
                      <a:pt x="382536" y="447455"/>
                    </a:cubicBezTo>
                    <a:cubicBezTo>
                      <a:pt x="352267" y="447455"/>
                      <a:pt x="322927" y="441522"/>
                      <a:pt x="295258" y="429842"/>
                    </a:cubicBezTo>
                    <a:cubicBezTo>
                      <a:pt x="275295" y="421407"/>
                      <a:pt x="256818" y="410190"/>
                      <a:pt x="240105" y="396471"/>
                    </a:cubicBezTo>
                    <a:lnTo>
                      <a:pt x="209558" y="427061"/>
                    </a:lnTo>
                    <a:cubicBezTo>
                      <a:pt x="206030" y="420758"/>
                      <a:pt x="201666" y="414918"/>
                      <a:pt x="196373" y="409541"/>
                    </a:cubicBezTo>
                    <a:cubicBezTo>
                      <a:pt x="191081" y="404350"/>
                      <a:pt x="185232" y="399901"/>
                      <a:pt x="178918" y="396378"/>
                    </a:cubicBezTo>
                    <a:lnTo>
                      <a:pt x="209465" y="365880"/>
                    </a:lnTo>
                    <a:cubicBezTo>
                      <a:pt x="195724" y="349287"/>
                      <a:pt x="184582" y="330840"/>
                      <a:pt x="176040" y="310818"/>
                    </a:cubicBezTo>
                    <a:cubicBezTo>
                      <a:pt x="164341" y="283194"/>
                      <a:pt x="158491" y="253901"/>
                      <a:pt x="158491" y="223774"/>
                    </a:cubicBezTo>
                    <a:cubicBezTo>
                      <a:pt x="158491" y="193554"/>
                      <a:pt x="164341" y="164262"/>
                      <a:pt x="176040" y="136637"/>
                    </a:cubicBezTo>
                    <a:cubicBezTo>
                      <a:pt x="187367" y="110033"/>
                      <a:pt x="203523" y="86117"/>
                      <a:pt x="224043" y="65538"/>
                    </a:cubicBezTo>
                    <a:cubicBezTo>
                      <a:pt x="244655" y="45051"/>
                      <a:pt x="268610" y="28922"/>
                      <a:pt x="295258" y="17613"/>
                    </a:cubicBezTo>
                    <a:cubicBezTo>
                      <a:pt x="322927" y="5933"/>
                      <a:pt x="352267" y="0"/>
                      <a:pt x="382536" y="0"/>
                    </a:cubicBezTo>
                    <a:close/>
                  </a:path>
                </a:pathLst>
              </a:custGeom>
              <a:solidFill>
                <a:srgbClr val="0C3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8" name="Oval 19"/>
              <p:cNvSpPr/>
              <p:nvPr/>
            </p:nvSpPr>
            <p:spPr>
              <a:xfrm>
                <a:off x="1020" y="6311"/>
                <a:ext cx="602" cy="601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rgbClr val="0C3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9" name="Oval 13"/>
              <p:cNvSpPr/>
              <p:nvPr/>
            </p:nvSpPr>
            <p:spPr>
              <a:xfrm>
                <a:off x="1049" y="8768"/>
                <a:ext cx="602" cy="487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rgbClr val="0C3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7212" y="2850"/>
              <a:ext cx="11139" cy="6899"/>
              <a:chOff x="8491" y="2850"/>
              <a:chExt cx="9860" cy="6899"/>
            </a:xfrm>
          </p:grpSpPr>
          <p:sp>
            <p:nvSpPr>
              <p:cNvPr id="42" name="圆角矩形 41"/>
              <p:cNvSpPr/>
              <p:nvPr/>
            </p:nvSpPr>
            <p:spPr>
              <a:xfrm>
                <a:off x="8571" y="2850"/>
                <a:ext cx="4820" cy="322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8571" y="2921"/>
                <a:ext cx="4820" cy="304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indent="0" algn="ctr" fontAlgn="auto">
                  <a:lnSpc>
                    <a:spcPct val="130000"/>
                  </a:lnSpc>
                  <a:buNone/>
                </a:pPr>
                <a:r>
                  <a:rPr lang="en-US" altLang="zh-CN" sz="1600" b="1" dirty="0">
                    <a:solidFill>
                      <a:srgbClr val="0C3282"/>
                    </a:solidFill>
                    <a:latin typeface="微软雅黑" panose="020B0503020204020204" charset="-122"/>
                    <a:ea typeface="微软雅黑" panose="020B0503020204020204" charset="-122"/>
                    <a:sym typeface="Arial" panose="020B0604020202020204" pitchFamily="34" charset="0"/>
                  </a:rPr>
                  <a:t>Factory Shell &amp; Personnel Training</a:t>
                </a:r>
                <a:endParaRPr lang="en-US" altLang="zh-CN" sz="1600" b="1" dirty="0">
                  <a:solidFill>
                    <a:srgbClr val="0C3282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  <a:p>
                <a:pPr marL="0" indent="0" algn="just" fontAlgn="auto">
                  <a:lnSpc>
                    <a:spcPct val="130000"/>
                  </a:lnSpc>
                  <a:buNone/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Arial" panose="020B0604020202020204" pitchFamily="34" charset="0"/>
                  </a:rPr>
                  <a:t>It is estimated that 2 million USD needs to be invested for the construction of the factory shell on approximately 5000m2 of land and the trainings of about 50 production &amp; technical personnel.</a:t>
                </a:r>
                <a:endPara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13531" y="2902"/>
                <a:ext cx="4820" cy="3201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3570" y="2983"/>
                <a:ext cx="4781" cy="291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 fontAlgn="auto">
                  <a:lnSpc>
                    <a:spcPct val="130000"/>
                  </a:lnSpc>
                </a:pPr>
                <a:r>
                  <a:rPr lang="en-US" altLang="zh-CN" sz="1600" b="1" dirty="0">
                    <a:solidFill>
                      <a:srgbClr val="0C3282"/>
                    </a:solidFill>
                    <a:latin typeface="微软雅黑" panose="020B0503020204020204" charset="-122"/>
                    <a:ea typeface="微软雅黑" panose="020B0503020204020204" charset="-122"/>
                    <a:sym typeface="Arial" panose="020B0604020202020204" pitchFamily="34" charset="0"/>
                  </a:rPr>
                  <a:t>Small-scale Production Line</a:t>
                </a:r>
                <a:endParaRPr lang="en-US" altLang="zh-CN" sz="1600" b="1" dirty="0">
                  <a:solidFill>
                    <a:srgbClr val="0C3282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  <a:p>
                <a:pPr algn="just" fontAlgn="auto">
                  <a:lnSpc>
                    <a:spcPct val="13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Arial" panose="020B0604020202020204" pitchFamily="34" charset="0"/>
                  </a:rPr>
                  <a:t>It is estimated that a 5 million USD will be needed for the procurement and installation of 1 electrolyte injection machine, 10 dryers,10 laser welding machines(2000W), 2 friction welding machines and accessories required by this small-scale production line.</a:t>
                </a:r>
                <a:endPara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8491" y="6312"/>
                <a:ext cx="4820" cy="340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8813" y="6575"/>
                <a:ext cx="4281" cy="300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 fontAlgn="auto">
                  <a:lnSpc>
                    <a:spcPct val="130000"/>
                  </a:lnSpc>
                </a:pPr>
                <a:r>
                  <a:rPr lang="en-US" altLang="zh-CN" b="1" dirty="0">
                    <a:solidFill>
                      <a:srgbClr val="0C3282"/>
                    </a:solidFill>
                    <a:latin typeface="微软雅黑" panose="020B0503020204020204" charset="-122"/>
                    <a:ea typeface="微软雅黑" panose="020B0503020204020204" charset="-122"/>
                    <a:sym typeface="Arial" panose="020B0604020202020204" pitchFamily="34" charset="0"/>
                  </a:rPr>
                  <a:t>R&amp;D</a:t>
                </a:r>
                <a:endParaRPr lang="en-US" altLang="zh-CN" b="1" dirty="0">
                  <a:solidFill>
                    <a:srgbClr val="0C3282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  <a:p>
                <a:pPr algn="just" fontAlgn="auto">
                  <a:lnSpc>
                    <a:spcPct val="13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Arial" panose="020B0604020202020204" pitchFamily="34" charset="0"/>
                  </a:rPr>
                  <a:t>An estimated investment of 1 million USD will be needed for product and technological R&amp;D to guarantee the subsequent product iteration and  design refinement.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Arial" panose="020B0604020202020204" pitchFamily="34" charset="0"/>
                  </a:rPr>
                  <a:t>。</a:t>
                </a:r>
                <a:endPara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  <a:p>
                <a:pPr algn="just" fontAlgn="auto">
                  <a:lnSpc>
                    <a:spcPct val="130000"/>
                  </a:lnSpc>
                </a:pPr>
                <a:endParaRPr lang="en-US" altLang="en-US" sz="1400" kern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/>
                  <a:sym typeface="Arial" panose="020B0604020202020204" pitchFamily="34" charset="0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13491" y="6343"/>
                <a:ext cx="4820" cy="340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3591" y="6611"/>
                <a:ext cx="4694" cy="259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 fontAlgn="auto">
                  <a:lnSpc>
                    <a:spcPct val="130000"/>
                  </a:lnSpc>
                </a:pPr>
                <a:r>
                  <a:rPr lang="en-US" altLang="zh-CN" b="1" dirty="0">
                    <a:solidFill>
                      <a:srgbClr val="0C3282"/>
                    </a:solidFill>
                    <a:latin typeface="微软雅黑" panose="020B0503020204020204" charset="-122"/>
                    <a:ea typeface="微软雅黑" panose="020B0503020204020204" charset="-122"/>
                    <a:sym typeface="Arial" panose="020B0604020202020204" pitchFamily="34" charset="0"/>
                  </a:rPr>
                  <a:t>Cash Flow</a:t>
                </a:r>
                <a:endParaRPr lang="en-US" altLang="zh-CN" b="1" dirty="0">
                  <a:solidFill>
                    <a:srgbClr val="0C3282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  <a:p>
                <a:pPr marL="0" indent="0" algn="just" fontAlgn="auto">
                  <a:lnSpc>
                    <a:spcPct val="130000"/>
                  </a:lnSpc>
                  <a:buNone/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Arial" panose="020B0604020202020204" pitchFamily="34" charset="0"/>
                  </a:rPr>
                  <a:t>It is estimated that 1 million USD needs to be invested for daily operation, channel expansion and stocking of quick-wear parts, consumables, raw materials and ingredients for the R&amp;D process.</a:t>
                </a:r>
                <a:endPara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5" name="文本框 34"/>
          <p:cNvSpPr txBox="1"/>
          <p:nvPr/>
        </p:nvSpPr>
        <p:spPr>
          <a:xfrm>
            <a:off x="6550393" y="1374140"/>
            <a:ext cx="3105150" cy="400050"/>
          </a:xfrm>
          <a:prstGeom prst="rect">
            <a:avLst/>
          </a:prstGeom>
          <a:solidFill>
            <a:schemeClr val="bg1"/>
          </a:solidFill>
          <a:ln w="25400">
            <a:gradFill>
              <a:gsLst>
                <a:gs pos="87000">
                  <a:srgbClr val="FFFFFF">
                    <a:alpha val="0"/>
                  </a:srgbClr>
                </a:gs>
                <a:gs pos="18000">
                  <a:srgbClr val="FFFFFF">
                    <a:alpha val="0"/>
                  </a:srgbClr>
                </a:gs>
                <a:gs pos="0">
                  <a:srgbClr val="0C3282"/>
                </a:gs>
                <a:gs pos="100000">
                  <a:srgbClr val="0C3282"/>
                </a:gs>
              </a:gsLst>
              <a:lin ang="0" scaled="1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0C3282"/>
                </a:solidFill>
                <a:latin typeface="微软雅黑" panose="020B0503020204020204" charset="-122"/>
                <a:ea typeface="微软雅黑" panose="020B0503020204020204" charset="-122"/>
              </a:rPr>
              <a:t> Financing Demand</a:t>
            </a:r>
            <a:endParaRPr lang="zh-CN" altLang="en-US" sz="2000" b="1" dirty="0">
              <a:solidFill>
                <a:srgbClr val="0C328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6" name="图片 15" descr="NPS中澳储能（蓝色）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869930" y="326390"/>
            <a:ext cx="1082040" cy="313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14087" y="313397"/>
            <a:ext cx="3666057" cy="443047"/>
            <a:chOff x="214087" y="364197"/>
            <a:chExt cx="3666057" cy="443047"/>
          </a:xfrm>
        </p:grpSpPr>
        <p:sp>
          <p:nvSpPr>
            <p:cNvPr id="62" name="文本框 61"/>
            <p:cNvSpPr txBox="1"/>
            <p:nvPr/>
          </p:nvSpPr>
          <p:spPr>
            <a:xfrm flipH="1">
              <a:off x="421934" y="364197"/>
              <a:ext cx="3458210" cy="4305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l"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FUTURE PROSPECTS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875030" y="3508375"/>
            <a:ext cx="2282825" cy="274193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cxnSp>
        <p:nvCxnSpPr>
          <p:cNvPr id="17" name="直接连接符 16"/>
          <p:cNvCxnSpPr/>
          <p:nvPr/>
        </p:nvCxnSpPr>
        <p:spPr>
          <a:xfrm>
            <a:off x="875030" y="6250305"/>
            <a:ext cx="228282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六边形 59"/>
          <p:cNvSpPr/>
          <p:nvPr/>
        </p:nvSpPr>
        <p:spPr>
          <a:xfrm>
            <a:off x="875030" y="1360805"/>
            <a:ext cx="2266315" cy="2621915"/>
          </a:xfrm>
          <a:custGeom>
            <a:avLst/>
            <a:gdLst>
              <a:gd name="connsiteX0" fmla="*/ 1181475 w 2266353"/>
              <a:gd name="connsiteY0" fmla="*/ 11393 h 2621964"/>
              <a:gd name="connsiteX1" fmla="*/ 2206652 w 2266353"/>
              <a:gd name="connsiteY1" fmla="*/ 523982 h 2621964"/>
              <a:gd name="connsiteX2" fmla="*/ 2266353 w 2266353"/>
              <a:gd name="connsiteY2" fmla="*/ 620580 h 2621964"/>
              <a:gd name="connsiteX3" fmla="*/ 2266353 w 2266353"/>
              <a:gd name="connsiteY3" fmla="*/ 2001385 h 2621964"/>
              <a:gd name="connsiteX4" fmla="*/ 2206652 w 2266353"/>
              <a:gd name="connsiteY4" fmla="*/ 2097984 h 2621964"/>
              <a:gd name="connsiteX5" fmla="*/ 1181475 w 2266353"/>
              <a:gd name="connsiteY5" fmla="*/ 2610572 h 2621964"/>
              <a:gd name="connsiteX6" fmla="*/ 1084876 w 2266353"/>
              <a:gd name="connsiteY6" fmla="*/ 2610572 h 2621964"/>
              <a:gd name="connsiteX7" fmla="*/ 59701 w 2266353"/>
              <a:gd name="connsiteY7" fmla="*/ 2097984 h 2621964"/>
              <a:gd name="connsiteX8" fmla="*/ 0 w 2266353"/>
              <a:gd name="connsiteY8" fmla="*/ 2001386 h 2621964"/>
              <a:gd name="connsiteX9" fmla="*/ 0 w 2266353"/>
              <a:gd name="connsiteY9" fmla="*/ 620580 h 2621964"/>
              <a:gd name="connsiteX10" fmla="*/ 59701 w 2266353"/>
              <a:gd name="connsiteY10" fmla="*/ 523982 h 2621964"/>
              <a:gd name="connsiteX11" fmla="*/ 1084876 w 2266353"/>
              <a:gd name="connsiteY11" fmla="*/ 11393 h 2621964"/>
              <a:gd name="connsiteX12" fmla="*/ 1181475 w 2266353"/>
              <a:gd name="connsiteY12" fmla="*/ 11393 h 2621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66353" h="2621964">
                <a:moveTo>
                  <a:pt x="1181475" y="11393"/>
                </a:moveTo>
                <a:lnTo>
                  <a:pt x="2206652" y="523982"/>
                </a:lnTo>
                <a:cubicBezTo>
                  <a:pt x="2243249" y="542280"/>
                  <a:pt x="2266353" y="579663"/>
                  <a:pt x="2266353" y="620580"/>
                </a:cubicBezTo>
                <a:lnTo>
                  <a:pt x="2266353" y="2001385"/>
                </a:lnTo>
                <a:cubicBezTo>
                  <a:pt x="2266353" y="2042302"/>
                  <a:pt x="2243249" y="2079685"/>
                  <a:pt x="2206652" y="2097984"/>
                </a:cubicBezTo>
                <a:lnTo>
                  <a:pt x="1181475" y="2610572"/>
                </a:lnTo>
                <a:cubicBezTo>
                  <a:pt x="1151095" y="2625762"/>
                  <a:pt x="1115257" y="2625762"/>
                  <a:pt x="1084876" y="2610572"/>
                </a:cubicBezTo>
                <a:lnTo>
                  <a:pt x="59701" y="2097984"/>
                </a:lnTo>
                <a:cubicBezTo>
                  <a:pt x="23104" y="2079685"/>
                  <a:pt x="0" y="2042302"/>
                  <a:pt x="0" y="2001386"/>
                </a:cubicBezTo>
                <a:lnTo>
                  <a:pt x="0" y="620580"/>
                </a:lnTo>
                <a:cubicBezTo>
                  <a:pt x="0" y="579663"/>
                  <a:pt x="23104" y="542280"/>
                  <a:pt x="59701" y="523982"/>
                </a:cubicBezTo>
                <a:lnTo>
                  <a:pt x="1084876" y="11393"/>
                </a:lnTo>
                <a:cubicBezTo>
                  <a:pt x="1115257" y="-3797"/>
                  <a:pt x="1151095" y="-3797"/>
                  <a:pt x="1181475" y="11393"/>
                </a:cubicBezTo>
              </a:path>
            </a:pathLst>
          </a:custGeom>
          <a:noFill/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  <a:alpha val="53000"/>
                  </a:schemeClr>
                </a:gs>
                <a:gs pos="35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lt1"/>
              </a:solidFill>
            </a:endParaRPr>
          </a:p>
        </p:txBody>
      </p:sp>
      <p:sp>
        <p:nvSpPr>
          <p:cNvPr id="24" name="六边形 60"/>
          <p:cNvSpPr/>
          <p:nvPr/>
        </p:nvSpPr>
        <p:spPr>
          <a:xfrm>
            <a:off x="875030" y="1134110"/>
            <a:ext cx="2266315" cy="2621915"/>
          </a:xfrm>
          <a:custGeom>
            <a:avLst/>
            <a:gdLst>
              <a:gd name="connsiteX0" fmla="*/ 1181475 w 2266353"/>
              <a:gd name="connsiteY0" fmla="*/ 11393 h 2621964"/>
              <a:gd name="connsiteX1" fmla="*/ 2206652 w 2266353"/>
              <a:gd name="connsiteY1" fmla="*/ 523981 h 2621964"/>
              <a:gd name="connsiteX2" fmla="*/ 2266353 w 2266353"/>
              <a:gd name="connsiteY2" fmla="*/ 620580 h 2621964"/>
              <a:gd name="connsiteX3" fmla="*/ 2266353 w 2266353"/>
              <a:gd name="connsiteY3" fmla="*/ 2001385 h 2621964"/>
              <a:gd name="connsiteX4" fmla="*/ 2206652 w 2266353"/>
              <a:gd name="connsiteY4" fmla="*/ 2097983 h 2621964"/>
              <a:gd name="connsiteX5" fmla="*/ 1181475 w 2266353"/>
              <a:gd name="connsiteY5" fmla="*/ 2610572 h 2621964"/>
              <a:gd name="connsiteX6" fmla="*/ 1084876 w 2266353"/>
              <a:gd name="connsiteY6" fmla="*/ 2610572 h 2621964"/>
              <a:gd name="connsiteX7" fmla="*/ 59701 w 2266353"/>
              <a:gd name="connsiteY7" fmla="*/ 2097983 h 2621964"/>
              <a:gd name="connsiteX8" fmla="*/ 0 w 2266353"/>
              <a:gd name="connsiteY8" fmla="*/ 2001385 h 2621964"/>
              <a:gd name="connsiteX9" fmla="*/ 0 w 2266353"/>
              <a:gd name="connsiteY9" fmla="*/ 620580 h 2621964"/>
              <a:gd name="connsiteX10" fmla="*/ 59701 w 2266353"/>
              <a:gd name="connsiteY10" fmla="*/ 523981 h 2621964"/>
              <a:gd name="connsiteX11" fmla="*/ 1084876 w 2266353"/>
              <a:gd name="connsiteY11" fmla="*/ 11393 h 2621964"/>
              <a:gd name="connsiteX12" fmla="*/ 1181475 w 2266353"/>
              <a:gd name="connsiteY12" fmla="*/ 11393 h 2621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66353" h="2621964">
                <a:moveTo>
                  <a:pt x="1181475" y="11393"/>
                </a:moveTo>
                <a:lnTo>
                  <a:pt x="2206652" y="523981"/>
                </a:lnTo>
                <a:cubicBezTo>
                  <a:pt x="2243249" y="542280"/>
                  <a:pt x="2266353" y="579663"/>
                  <a:pt x="2266353" y="620580"/>
                </a:cubicBezTo>
                <a:lnTo>
                  <a:pt x="2266353" y="2001385"/>
                </a:lnTo>
                <a:cubicBezTo>
                  <a:pt x="2266353" y="2042302"/>
                  <a:pt x="2243249" y="2079685"/>
                  <a:pt x="2206652" y="2097983"/>
                </a:cubicBezTo>
                <a:lnTo>
                  <a:pt x="1181475" y="2610572"/>
                </a:lnTo>
                <a:cubicBezTo>
                  <a:pt x="1151095" y="2625762"/>
                  <a:pt x="1115257" y="2625762"/>
                  <a:pt x="1084876" y="2610572"/>
                </a:cubicBezTo>
                <a:lnTo>
                  <a:pt x="59701" y="2097983"/>
                </a:lnTo>
                <a:cubicBezTo>
                  <a:pt x="23104" y="2079685"/>
                  <a:pt x="0" y="2042302"/>
                  <a:pt x="0" y="2001385"/>
                </a:cubicBezTo>
                <a:lnTo>
                  <a:pt x="0" y="620580"/>
                </a:lnTo>
                <a:cubicBezTo>
                  <a:pt x="0" y="579663"/>
                  <a:pt x="23104" y="542280"/>
                  <a:pt x="59701" y="523981"/>
                </a:cubicBezTo>
                <a:lnTo>
                  <a:pt x="1084876" y="11393"/>
                </a:lnTo>
                <a:cubicBezTo>
                  <a:pt x="1115257" y="-3797"/>
                  <a:pt x="1151095" y="-3797"/>
                  <a:pt x="1181475" y="11393"/>
                </a:cubicBezTo>
              </a:path>
            </a:pathLst>
          </a:custGeom>
          <a:noFill/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7000"/>
                  </a:schemeClr>
                </a:gs>
                <a:gs pos="35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lt1"/>
              </a:solidFill>
            </a:endParaRPr>
          </a:p>
        </p:txBody>
      </p:sp>
      <p:sp>
        <p:nvSpPr>
          <p:cNvPr id="25" name="六边形 57"/>
          <p:cNvSpPr/>
          <p:nvPr/>
        </p:nvSpPr>
        <p:spPr>
          <a:xfrm>
            <a:off x="875030" y="1587500"/>
            <a:ext cx="2282190" cy="2621915"/>
          </a:xfrm>
          <a:custGeom>
            <a:avLst/>
            <a:gdLst>
              <a:gd name="connsiteX0" fmla="*/ 1189452 w 2282306"/>
              <a:gd name="connsiteY0" fmla="*/ 11393 h 2621965"/>
              <a:gd name="connsiteX1" fmla="*/ 2222605 w 2282306"/>
              <a:gd name="connsiteY1" fmla="*/ 527970 h 2621965"/>
              <a:gd name="connsiteX2" fmla="*/ 2282306 w 2282306"/>
              <a:gd name="connsiteY2" fmla="*/ 624568 h 2621965"/>
              <a:gd name="connsiteX3" fmla="*/ 2282306 w 2282306"/>
              <a:gd name="connsiteY3" fmla="*/ 1997397 h 2621965"/>
              <a:gd name="connsiteX4" fmla="*/ 2222605 w 2282306"/>
              <a:gd name="connsiteY4" fmla="*/ 2093995 h 2621965"/>
              <a:gd name="connsiteX5" fmla="*/ 1189452 w 2282306"/>
              <a:gd name="connsiteY5" fmla="*/ 2610572 h 2621965"/>
              <a:gd name="connsiteX6" fmla="*/ 1092854 w 2282306"/>
              <a:gd name="connsiteY6" fmla="*/ 2610572 h 2621965"/>
              <a:gd name="connsiteX7" fmla="*/ 59701 w 2282306"/>
              <a:gd name="connsiteY7" fmla="*/ 2093995 h 2621965"/>
              <a:gd name="connsiteX8" fmla="*/ 0 w 2282306"/>
              <a:gd name="connsiteY8" fmla="*/ 1997397 h 2621965"/>
              <a:gd name="connsiteX9" fmla="*/ 0 w 2282306"/>
              <a:gd name="connsiteY9" fmla="*/ 624568 h 2621965"/>
              <a:gd name="connsiteX10" fmla="*/ 59701 w 2282306"/>
              <a:gd name="connsiteY10" fmla="*/ 527970 h 2621965"/>
              <a:gd name="connsiteX11" fmla="*/ 1092854 w 2282306"/>
              <a:gd name="connsiteY11" fmla="*/ 11393 h 2621965"/>
              <a:gd name="connsiteX12" fmla="*/ 1189452 w 2282306"/>
              <a:gd name="connsiteY12" fmla="*/ 11393 h 2621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82306" h="2621965">
                <a:moveTo>
                  <a:pt x="1189452" y="11393"/>
                </a:moveTo>
                <a:lnTo>
                  <a:pt x="2222605" y="527970"/>
                </a:lnTo>
                <a:cubicBezTo>
                  <a:pt x="2259202" y="546268"/>
                  <a:pt x="2282306" y="583651"/>
                  <a:pt x="2282306" y="624568"/>
                </a:cubicBezTo>
                <a:lnTo>
                  <a:pt x="2282306" y="1997397"/>
                </a:lnTo>
                <a:cubicBezTo>
                  <a:pt x="2282306" y="2038314"/>
                  <a:pt x="2259202" y="2075697"/>
                  <a:pt x="2222605" y="2093995"/>
                </a:cubicBezTo>
                <a:lnTo>
                  <a:pt x="1189452" y="2610572"/>
                </a:lnTo>
                <a:cubicBezTo>
                  <a:pt x="1159072" y="2625763"/>
                  <a:pt x="1123234" y="2625763"/>
                  <a:pt x="1092854" y="2610572"/>
                </a:cubicBezTo>
                <a:lnTo>
                  <a:pt x="59701" y="2093995"/>
                </a:lnTo>
                <a:cubicBezTo>
                  <a:pt x="23104" y="2075697"/>
                  <a:pt x="0" y="2038314"/>
                  <a:pt x="0" y="1997397"/>
                </a:cubicBezTo>
                <a:lnTo>
                  <a:pt x="0" y="624568"/>
                </a:lnTo>
                <a:cubicBezTo>
                  <a:pt x="0" y="583651"/>
                  <a:pt x="23104" y="546268"/>
                  <a:pt x="59701" y="527970"/>
                </a:cubicBezTo>
                <a:lnTo>
                  <a:pt x="1092854" y="11393"/>
                </a:lnTo>
                <a:cubicBezTo>
                  <a:pt x="1123234" y="-3797"/>
                  <a:pt x="1159072" y="-3797"/>
                  <a:pt x="1189452" y="11393"/>
                </a:cubicBezTo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4000">
                <a:srgbClr val="0C3282"/>
              </a:gs>
            </a:gsLst>
            <a:lin ang="5400000" scaled="1"/>
            <a:tileRect/>
          </a:gradFill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92164" name="文本框 29"/>
          <p:cNvSpPr txBox="1"/>
          <p:nvPr/>
        </p:nvSpPr>
        <p:spPr>
          <a:xfrm>
            <a:off x="1052195" y="2354580"/>
            <a:ext cx="191135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Startup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 altLang="zh-CN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>
              <a:buNone/>
            </a:pPr>
            <a:r>
              <a:rPr lang="en-US" sz="2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2020-2021</a:t>
            </a:r>
            <a:endParaRPr lang="en-US" altLang="en-US" sz="2000" b="1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2165" name="文本框 30"/>
          <p:cNvSpPr txBox="1"/>
          <p:nvPr/>
        </p:nvSpPr>
        <p:spPr>
          <a:xfrm>
            <a:off x="984250" y="4297680"/>
            <a:ext cx="2062480" cy="77886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fontAlgn="auto">
              <a:lnSpc>
                <a:spcPct val="130000"/>
              </a:lnSpc>
              <a:buNone/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Technology incubation, product design. Patented technologies are relatively mature, the task is to form the first generation prototype and make clear target market and application scenarios.</a:t>
            </a:r>
            <a:endParaRPr lang="en-US" altLang="zh-CN" sz="7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3594100" y="3508375"/>
            <a:ext cx="2282825" cy="274193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cxnSp>
        <p:nvCxnSpPr>
          <p:cNvPr id="90" name="直接连接符 89"/>
          <p:cNvCxnSpPr/>
          <p:nvPr/>
        </p:nvCxnSpPr>
        <p:spPr>
          <a:xfrm>
            <a:off x="3594100" y="6250305"/>
            <a:ext cx="228282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六边形 59"/>
          <p:cNvSpPr/>
          <p:nvPr/>
        </p:nvSpPr>
        <p:spPr>
          <a:xfrm>
            <a:off x="3594735" y="1360805"/>
            <a:ext cx="2266315" cy="2621915"/>
          </a:xfrm>
          <a:custGeom>
            <a:avLst/>
            <a:gdLst>
              <a:gd name="connsiteX0" fmla="*/ 1181475 w 2266353"/>
              <a:gd name="connsiteY0" fmla="*/ 11393 h 2621964"/>
              <a:gd name="connsiteX1" fmla="*/ 2206652 w 2266353"/>
              <a:gd name="connsiteY1" fmla="*/ 523982 h 2621964"/>
              <a:gd name="connsiteX2" fmla="*/ 2266353 w 2266353"/>
              <a:gd name="connsiteY2" fmla="*/ 620580 h 2621964"/>
              <a:gd name="connsiteX3" fmla="*/ 2266353 w 2266353"/>
              <a:gd name="connsiteY3" fmla="*/ 2001385 h 2621964"/>
              <a:gd name="connsiteX4" fmla="*/ 2206652 w 2266353"/>
              <a:gd name="connsiteY4" fmla="*/ 2097984 h 2621964"/>
              <a:gd name="connsiteX5" fmla="*/ 1181475 w 2266353"/>
              <a:gd name="connsiteY5" fmla="*/ 2610572 h 2621964"/>
              <a:gd name="connsiteX6" fmla="*/ 1084876 w 2266353"/>
              <a:gd name="connsiteY6" fmla="*/ 2610572 h 2621964"/>
              <a:gd name="connsiteX7" fmla="*/ 59701 w 2266353"/>
              <a:gd name="connsiteY7" fmla="*/ 2097984 h 2621964"/>
              <a:gd name="connsiteX8" fmla="*/ 0 w 2266353"/>
              <a:gd name="connsiteY8" fmla="*/ 2001386 h 2621964"/>
              <a:gd name="connsiteX9" fmla="*/ 0 w 2266353"/>
              <a:gd name="connsiteY9" fmla="*/ 620580 h 2621964"/>
              <a:gd name="connsiteX10" fmla="*/ 59701 w 2266353"/>
              <a:gd name="connsiteY10" fmla="*/ 523982 h 2621964"/>
              <a:gd name="connsiteX11" fmla="*/ 1084876 w 2266353"/>
              <a:gd name="connsiteY11" fmla="*/ 11393 h 2621964"/>
              <a:gd name="connsiteX12" fmla="*/ 1181475 w 2266353"/>
              <a:gd name="connsiteY12" fmla="*/ 11393 h 2621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66353" h="2621964">
                <a:moveTo>
                  <a:pt x="1181475" y="11393"/>
                </a:moveTo>
                <a:lnTo>
                  <a:pt x="2206652" y="523982"/>
                </a:lnTo>
                <a:cubicBezTo>
                  <a:pt x="2243249" y="542280"/>
                  <a:pt x="2266353" y="579663"/>
                  <a:pt x="2266353" y="620580"/>
                </a:cubicBezTo>
                <a:lnTo>
                  <a:pt x="2266353" y="2001385"/>
                </a:lnTo>
                <a:cubicBezTo>
                  <a:pt x="2266353" y="2042302"/>
                  <a:pt x="2243249" y="2079685"/>
                  <a:pt x="2206652" y="2097984"/>
                </a:cubicBezTo>
                <a:lnTo>
                  <a:pt x="1181475" y="2610572"/>
                </a:lnTo>
                <a:cubicBezTo>
                  <a:pt x="1151095" y="2625762"/>
                  <a:pt x="1115257" y="2625762"/>
                  <a:pt x="1084876" y="2610572"/>
                </a:cubicBezTo>
                <a:lnTo>
                  <a:pt x="59701" y="2097984"/>
                </a:lnTo>
                <a:cubicBezTo>
                  <a:pt x="23104" y="2079685"/>
                  <a:pt x="0" y="2042302"/>
                  <a:pt x="0" y="2001386"/>
                </a:cubicBezTo>
                <a:lnTo>
                  <a:pt x="0" y="620580"/>
                </a:lnTo>
                <a:cubicBezTo>
                  <a:pt x="0" y="579663"/>
                  <a:pt x="23104" y="542280"/>
                  <a:pt x="59701" y="523982"/>
                </a:cubicBezTo>
                <a:lnTo>
                  <a:pt x="1084876" y="11393"/>
                </a:lnTo>
                <a:cubicBezTo>
                  <a:pt x="1115257" y="-3797"/>
                  <a:pt x="1151095" y="-3797"/>
                  <a:pt x="1181475" y="11393"/>
                </a:cubicBezTo>
              </a:path>
            </a:pathLst>
          </a:custGeom>
          <a:noFill/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  <a:alpha val="53000"/>
                  </a:schemeClr>
                </a:gs>
                <a:gs pos="35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lt1"/>
              </a:solidFill>
            </a:endParaRPr>
          </a:p>
        </p:txBody>
      </p:sp>
      <p:sp>
        <p:nvSpPr>
          <p:cNvPr id="93" name="六边形 60"/>
          <p:cNvSpPr/>
          <p:nvPr/>
        </p:nvSpPr>
        <p:spPr>
          <a:xfrm>
            <a:off x="3594735" y="1134110"/>
            <a:ext cx="2266315" cy="2621915"/>
          </a:xfrm>
          <a:custGeom>
            <a:avLst/>
            <a:gdLst>
              <a:gd name="connsiteX0" fmla="*/ 1181475 w 2266353"/>
              <a:gd name="connsiteY0" fmla="*/ 11393 h 2621964"/>
              <a:gd name="connsiteX1" fmla="*/ 2206652 w 2266353"/>
              <a:gd name="connsiteY1" fmla="*/ 523981 h 2621964"/>
              <a:gd name="connsiteX2" fmla="*/ 2266353 w 2266353"/>
              <a:gd name="connsiteY2" fmla="*/ 620580 h 2621964"/>
              <a:gd name="connsiteX3" fmla="*/ 2266353 w 2266353"/>
              <a:gd name="connsiteY3" fmla="*/ 2001385 h 2621964"/>
              <a:gd name="connsiteX4" fmla="*/ 2206652 w 2266353"/>
              <a:gd name="connsiteY4" fmla="*/ 2097983 h 2621964"/>
              <a:gd name="connsiteX5" fmla="*/ 1181475 w 2266353"/>
              <a:gd name="connsiteY5" fmla="*/ 2610572 h 2621964"/>
              <a:gd name="connsiteX6" fmla="*/ 1084876 w 2266353"/>
              <a:gd name="connsiteY6" fmla="*/ 2610572 h 2621964"/>
              <a:gd name="connsiteX7" fmla="*/ 59701 w 2266353"/>
              <a:gd name="connsiteY7" fmla="*/ 2097983 h 2621964"/>
              <a:gd name="connsiteX8" fmla="*/ 0 w 2266353"/>
              <a:gd name="connsiteY8" fmla="*/ 2001385 h 2621964"/>
              <a:gd name="connsiteX9" fmla="*/ 0 w 2266353"/>
              <a:gd name="connsiteY9" fmla="*/ 620580 h 2621964"/>
              <a:gd name="connsiteX10" fmla="*/ 59701 w 2266353"/>
              <a:gd name="connsiteY10" fmla="*/ 523981 h 2621964"/>
              <a:gd name="connsiteX11" fmla="*/ 1084876 w 2266353"/>
              <a:gd name="connsiteY11" fmla="*/ 11393 h 2621964"/>
              <a:gd name="connsiteX12" fmla="*/ 1181475 w 2266353"/>
              <a:gd name="connsiteY12" fmla="*/ 11393 h 2621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66353" h="2621964">
                <a:moveTo>
                  <a:pt x="1181475" y="11393"/>
                </a:moveTo>
                <a:lnTo>
                  <a:pt x="2206652" y="523981"/>
                </a:lnTo>
                <a:cubicBezTo>
                  <a:pt x="2243249" y="542280"/>
                  <a:pt x="2266353" y="579663"/>
                  <a:pt x="2266353" y="620580"/>
                </a:cubicBezTo>
                <a:lnTo>
                  <a:pt x="2266353" y="2001385"/>
                </a:lnTo>
                <a:cubicBezTo>
                  <a:pt x="2266353" y="2042302"/>
                  <a:pt x="2243249" y="2079685"/>
                  <a:pt x="2206652" y="2097983"/>
                </a:cubicBezTo>
                <a:lnTo>
                  <a:pt x="1181475" y="2610572"/>
                </a:lnTo>
                <a:cubicBezTo>
                  <a:pt x="1151095" y="2625762"/>
                  <a:pt x="1115257" y="2625762"/>
                  <a:pt x="1084876" y="2610572"/>
                </a:cubicBezTo>
                <a:lnTo>
                  <a:pt x="59701" y="2097983"/>
                </a:lnTo>
                <a:cubicBezTo>
                  <a:pt x="23104" y="2079685"/>
                  <a:pt x="0" y="2042302"/>
                  <a:pt x="0" y="2001385"/>
                </a:cubicBezTo>
                <a:lnTo>
                  <a:pt x="0" y="620580"/>
                </a:lnTo>
                <a:cubicBezTo>
                  <a:pt x="0" y="579663"/>
                  <a:pt x="23104" y="542280"/>
                  <a:pt x="59701" y="523981"/>
                </a:cubicBezTo>
                <a:lnTo>
                  <a:pt x="1084876" y="11393"/>
                </a:lnTo>
                <a:cubicBezTo>
                  <a:pt x="1115257" y="-3797"/>
                  <a:pt x="1151095" y="-3797"/>
                  <a:pt x="1181475" y="11393"/>
                </a:cubicBezTo>
              </a:path>
            </a:pathLst>
          </a:custGeom>
          <a:noFill/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7000"/>
                  </a:schemeClr>
                </a:gs>
                <a:gs pos="35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lt1"/>
              </a:solidFill>
            </a:endParaRPr>
          </a:p>
        </p:txBody>
      </p:sp>
      <p:sp>
        <p:nvSpPr>
          <p:cNvPr id="94" name="六边形 57"/>
          <p:cNvSpPr/>
          <p:nvPr/>
        </p:nvSpPr>
        <p:spPr>
          <a:xfrm>
            <a:off x="3594735" y="1587500"/>
            <a:ext cx="2282190" cy="2621915"/>
          </a:xfrm>
          <a:custGeom>
            <a:avLst/>
            <a:gdLst>
              <a:gd name="connsiteX0" fmla="*/ 1189452 w 2282306"/>
              <a:gd name="connsiteY0" fmla="*/ 11393 h 2621965"/>
              <a:gd name="connsiteX1" fmla="*/ 2222605 w 2282306"/>
              <a:gd name="connsiteY1" fmla="*/ 527970 h 2621965"/>
              <a:gd name="connsiteX2" fmla="*/ 2282306 w 2282306"/>
              <a:gd name="connsiteY2" fmla="*/ 624568 h 2621965"/>
              <a:gd name="connsiteX3" fmla="*/ 2282306 w 2282306"/>
              <a:gd name="connsiteY3" fmla="*/ 1997397 h 2621965"/>
              <a:gd name="connsiteX4" fmla="*/ 2222605 w 2282306"/>
              <a:gd name="connsiteY4" fmla="*/ 2093995 h 2621965"/>
              <a:gd name="connsiteX5" fmla="*/ 1189452 w 2282306"/>
              <a:gd name="connsiteY5" fmla="*/ 2610572 h 2621965"/>
              <a:gd name="connsiteX6" fmla="*/ 1092854 w 2282306"/>
              <a:gd name="connsiteY6" fmla="*/ 2610572 h 2621965"/>
              <a:gd name="connsiteX7" fmla="*/ 59701 w 2282306"/>
              <a:gd name="connsiteY7" fmla="*/ 2093995 h 2621965"/>
              <a:gd name="connsiteX8" fmla="*/ 0 w 2282306"/>
              <a:gd name="connsiteY8" fmla="*/ 1997397 h 2621965"/>
              <a:gd name="connsiteX9" fmla="*/ 0 w 2282306"/>
              <a:gd name="connsiteY9" fmla="*/ 624568 h 2621965"/>
              <a:gd name="connsiteX10" fmla="*/ 59701 w 2282306"/>
              <a:gd name="connsiteY10" fmla="*/ 527970 h 2621965"/>
              <a:gd name="connsiteX11" fmla="*/ 1092854 w 2282306"/>
              <a:gd name="connsiteY11" fmla="*/ 11393 h 2621965"/>
              <a:gd name="connsiteX12" fmla="*/ 1189452 w 2282306"/>
              <a:gd name="connsiteY12" fmla="*/ 11393 h 2621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82306" h="2621965">
                <a:moveTo>
                  <a:pt x="1189452" y="11393"/>
                </a:moveTo>
                <a:lnTo>
                  <a:pt x="2222605" y="527970"/>
                </a:lnTo>
                <a:cubicBezTo>
                  <a:pt x="2259202" y="546268"/>
                  <a:pt x="2282306" y="583651"/>
                  <a:pt x="2282306" y="624568"/>
                </a:cubicBezTo>
                <a:lnTo>
                  <a:pt x="2282306" y="1997397"/>
                </a:lnTo>
                <a:cubicBezTo>
                  <a:pt x="2282306" y="2038314"/>
                  <a:pt x="2259202" y="2075697"/>
                  <a:pt x="2222605" y="2093995"/>
                </a:cubicBezTo>
                <a:lnTo>
                  <a:pt x="1189452" y="2610572"/>
                </a:lnTo>
                <a:cubicBezTo>
                  <a:pt x="1159072" y="2625763"/>
                  <a:pt x="1123234" y="2625763"/>
                  <a:pt x="1092854" y="2610572"/>
                </a:cubicBezTo>
                <a:lnTo>
                  <a:pt x="59701" y="2093995"/>
                </a:lnTo>
                <a:cubicBezTo>
                  <a:pt x="23104" y="2075697"/>
                  <a:pt x="0" y="2038314"/>
                  <a:pt x="0" y="1997397"/>
                </a:cubicBezTo>
                <a:lnTo>
                  <a:pt x="0" y="624568"/>
                </a:lnTo>
                <a:cubicBezTo>
                  <a:pt x="0" y="583651"/>
                  <a:pt x="23104" y="546268"/>
                  <a:pt x="59701" y="527970"/>
                </a:cubicBezTo>
                <a:lnTo>
                  <a:pt x="1092854" y="11393"/>
                </a:lnTo>
                <a:cubicBezTo>
                  <a:pt x="1123234" y="-3797"/>
                  <a:pt x="1159072" y="-3797"/>
                  <a:pt x="1189452" y="11393"/>
                </a:cubicBezTo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4000">
                <a:srgbClr val="0C3282"/>
              </a:gs>
            </a:gsLst>
            <a:lin ang="5400000" scaled="1"/>
            <a:tileRect/>
          </a:gradFill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92169" name="文本框 94"/>
          <p:cNvSpPr txBox="1"/>
          <p:nvPr/>
        </p:nvSpPr>
        <p:spPr>
          <a:xfrm>
            <a:off x="3666172" y="2291080"/>
            <a:ext cx="2141220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Growing Stage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/>
            <a:r>
              <a:rPr lang="en-US" sz="2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2022-2023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2170" name="文本框 95"/>
          <p:cNvSpPr txBox="1"/>
          <p:nvPr/>
        </p:nvSpPr>
        <p:spPr>
          <a:xfrm>
            <a:off x="3670300" y="4297680"/>
            <a:ext cx="2132330" cy="1209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fontAlgn="auto">
              <a:lnSpc>
                <a:spcPct val="130000"/>
              </a:lnSpc>
              <a:buNone/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Continuously carry out product and technology research and development, reserve iterative products and enhance patent protection; Products are basically finalized and gradually enter the market; Optimize product price strategy and broaden sales and agent channels; Build small-scale production line to reduce production cost.</a:t>
            </a:r>
            <a:endParaRPr lang="en-US" altLang="zh-CN" sz="7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315075" y="3508375"/>
            <a:ext cx="2282825" cy="274193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cxnSp>
        <p:nvCxnSpPr>
          <p:cNvPr id="100" name="直接连接符 99"/>
          <p:cNvCxnSpPr/>
          <p:nvPr/>
        </p:nvCxnSpPr>
        <p:spPr>
          <a:xfrm>
            <a:off x="6315075" y="6250305"/>
            <a:ext cx="228282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六边形 59"/>
          <p:cNvSpPr/>
          <p:nvPr/>
        </p:nvSpPr>
        <p:spPr>
          <a:xfrm>
            <a:off x="6315075" y="1360805"/>
            <a:ext cx="2266315" cy="2621915"/>
          </a:xfrm>
          <a:custGeom>
            <a:avLst/>
            <a:gdLst>
              <a:gd name="connsiteX0" fmla="*/ 1181475 w 2266353"/>
              <a:gd name="connsiteY0" fmla="*/ 11393 h 2621964"/>
              <a:gd name="connsiteX1" fmla="*/ 2206652 w 2266353"/>
              <a:gd name="connsiteY1" fmla="*/ 523982 h 2621964"/>
              <a:gd name="connsiteX2" fmla="*/ 2266353 w 2266353"/>
              <a:gd name="connsiteY2" fmla="*/ 620580 h 2621964"/>
              <a:gd name="connsiteX3" fmla="*/ 2266353 w 2266353"/>
              <a:gd name="connsiteY3" fmla="*/ 2001385 h 2621964"/>
              <a:gd name="connsiteX4" fmla="*/ 2206652 w 2266353"/>
              <a:gd name="connsiteY4" fmla="*/ 2097984 h 2621964"/>
              <a:gd name="connsiteX5" fmla="*/ 1181475 w 2266353"/>
              <a:gd name="connsiteY5" fmla="*/ 2610572 h 2621964"/>
              <a:gd name="connsiteX6" fmla="*/ 1084876 w 2266353"/>
              <a:gd name="connsiteY6" fmla="*/ 2610572 h 2621964"/>
              <a:gd name="connsiteX7" fmla="*/ 59701 w 2266353"/>
              <a:gd name="connsiteY7" fmla="*/ 2097984 h 2621964"/>
              <a:gd name="connsiteX8" fmla="*/ 0 w 2266353"/>
              <a:gd name="connsiteY8" fmla="*/ 2001386 h 2621964"/>
              <a:gd name="connsiteX9" fmla="*/ 0 w 2266353"/>
              <a:gd name="connsiteY9" fmla="*/ 620580 h 2621964"/>
              <a:gd name="connsiteX10" fmla="*/ 59701 w 2266353"/>
              <a:gd name="connsiteY10" fmla="*/ 523982 h 2621964"/>
              <a:gd name="connsiteX11" fmla="*/ 1084876 w 2266353"/>
              <a:gd name="connsiteY11" fmla="*/ 11393 h 2621964"/>
              <a:gd name="connsiteX12" fmla="*/ 1181475 w 2266353"/>
              <a:gd name="connsiteY12" fmla="*/ 11393 h 2621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66353" h="2621964">
                <a:moveTo>
                  <a:pt x="1181475" y="11393"/>
                </a:moveTo>
                <a:lnTo>
                  <a:pt x="2206652" y="523982"/>
                </a:lnTo>
                <a:cubicBezTo>
                  <a:pt x="2243249" y="542280"/>
                  <a:pt x="2266353" y="579663"/>
                  <a:pt x="2266353" y="620580"/>
                </a:cubicBezTo>
                <a:lnTo>
                  <a:pt x="2266353" y="2001385"/>
                </a:lnTo>
                <a:cubicBezTo>
                  <a:pt x="2266353" y="2042302"/>
                  <a:pt x="2243249" y="2079685"/>
                  <a:pt x="2206652" y="2097984"/>
                </a:cubicBezTo>
                <a:lnTo>
                  <a:pt x="1181475" y="2610572"/>
                </a:lnTo>
                <a:cubicBezTo>
                  <a:pt x="1151095" y="2625762"/>
                  <a:pt x="1115257" y="2625762"/>
                  <a:pt x="1084876" y="2610572"/>
                </a:cubicBezTo>
                <a:lnTo>
                  <a:pt x="59701" y="2097984"/>
                </a:lnTo>
                <a:cubicBezTo>
                  <a:pt x="23104" y="2079685"/>
                  <a:pt x="0" y="2042302"/>
                  <a:pt x="0" y="2001386"/>
                </a:cubicBezTo>
                <a:lnTo>
                  <a:pt x="0" y="620580"/>
                </a:lnTo>
                <a:cubicBezTo>
                  <a:pt x="0" y="579663"/>
                  <a:pt x="23104" y="542280"/>
                  <a:pt x="59701" y="523982"/>
                </a:cubicBezTo>
                <a:lnTo>
                  <a:pt x="1084876" y="11393"/>
                </a:lnTo>
                <a:cubicBezTo>
                  <a:pt x="1115257" y="-3797"/>
                  <a:pt x="1151095" y="-3797"/>
                  <a:pt x="1181475" y="11393"/>
                </a:cubicBezTo>
              </a:path>
            </a:pathLst>
          </a:custGeom>
          <a:noFill/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  <a:alpha val="53000"/>
                  </a:schemeClr>
                </a:gs>
                <a:gs pos="35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lt1"/>
              </a:solidFill>
            </a:endParaRPr>
          </a:p>
        </p:txBody>
      </p:sp>
      <p:sp>
        <p:nvSpPr>
          <p:cNvPr id="105" name="六边形 60"/>
          <p:cNvSpPr/>
          <p:nvPr/>
        </p:nvSpPr>
        <p:spPr>
          <a:xfrm>
            <a:off x="6315075" y="1134110"/>
            <a:ext cx="2266315" cy="2621915"/>
          </a:xfrm>
          <a:custGeom>
            <a:avLst/>
            <a:gdLst>
              <a:gd name="connsiteX0" fmla="*/ 1181475 w 2266353"/>
              <a:gd name="connsiteY0" fmla="*/ 11393 h 2621964"/>
              <a:gd name="connsiteX1" fmla="*/ 2206652 w 2266353"/>
              <a:gd name="connsiteY1" fmla="*/ 523981 h 2621964"/>
              <a:gd name="connsiteX2" fmla="*/ 2266353 w 2266353"/>
              <a:gd name="connsiteY2" fmla="*/ 620580 h 2621964"/>
              <a:gd name="connsiteX3" fmla="*/ 2266353 w 2266353"/>
              <a:gd name="connsiteY3" fmla="*/ 2001385 h 2621964"/>
              <a:gd name="connsiteX4" fmla="*/ 2206652 w 2266353"/>
              <a:gd name="connsiteY4" fmla="*/ 2097983 h 2621964"/>
              <a:gd name="connsiteX5" fmla="*/ 1181475 w 2266353"/>
              <a:gd name="connsiteY5" fmla="*/ 2610572 h 2621964"/>
              <a:gd name="connsiteX6" fmla="*/ 1084876 w 2266353"/>
              <a:gd name="connsiteY6" fmla="*/ 2610572 h 2621964"/>
              <a:gd name="connsiteX7" fmla="*/ 59701 w 2266353"/>
              <a:gd name="connsiteY7" fmla="*/ 2097983 h 2621964"/>
              <a:gd name="connsiteX8" fmla="*/ 0 w 2266353"/>
              <a:gd name="connsiteY8" fmla="*/ 2001385 h 2621964"/>
              <a:gd name="connsiteX9" fmla="*/ 0 w 2266353"/>
              <a:gd name="connsiteY9" fmla="*/ 620580 h 2621964"/>
              <a:gd name="connsiteX10" fmla="*/ 59701 w 2266353"/>
              <a:gd name="connsiteY10" fmla="*/ 523981 h 2621964"/>
              <a:gd name="connsiteX11" fmla="*/ 1084876 w 2266353"/>
              <a:gd name="connsiteY11" fmla="*/ 11393 h 2621964"/>
              <a:gd name="connsiteX12" fmla="*/ 1181475 w 2266353"/>
              <a:gd name="connsiteY12" fmla="*/ 11393 h 2621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66353" h="2621964">
                <a:moveTo>
                  <a:pt x="1181475" y="11393"/>
                </a:moveTo>
                <a:lnTo>
                  <a:pt x="2206652" y="523981"/>
                </a:lnTo>
                <a:cubicBezTo>
                  <a:pt x="2243249" y="542280"/>
                  <a:pt x="2266353" y="579663"/>
                  <a:pt x="2266353" y="620580"/>
                </a:cubicBezTo>
                <a:lnTo>
                  <a:pt x="2266353" y="2001385"/>
                </a:lnTo>
                <a:cubicBezTo>
                  <a:pt x="2266353" y="2042302"/>
                  <a:pt x="2243249" y="2079685"/>
                  <a:pt x="2206652" y="2097983"/>
                </a:cubicBezTo>
                <a:lnTo>
                  <a:pt x="1181475" y="2610572"/>
                </a:lnTo>
                <a:cubicBezTo>
                  <a:pt x="1151095" y="2625762"/>
                  <a:pt x="1115257" y="2625762"/>
                  <a:pt x="1084876" y="2610572"/>
                </a:cubicBezTo>
                <a:lnTo>
                  <a:pt x="59701" y="2097983"/>
                </a:lnTo>
                <a:cubicBezTo>
                  <a:pt x="23104" y="2079685"/>
                  <a:pt x="0" y="2042302"/>
                  <a:pt x="0" y="2001385"/>
                </a:cubicBezTo>
                <a:lnTo>
                  <a:pt x="0" y="620580"/>
                </a:lnTo>
                <a:cubicBezTo>
                  <a:pt x="0" y="579663"/>
                  <a:pt x="23104" y="542280"/>
                  <a:pt x="59701" y="523981"/>
                </a:cubicBezTo>
                <a:lnTo>
                  <a:pt x="1084876" y="11393"/>
                </a:lnTo>
                <a:cubicBezTo>
                  <a:pt x="1115257" y="-3797"/>
                  <a:pt x="1151095" y="-3797"/>
                  <a:pt x="1181475" y="11393"/>
                </a:cubicBezTo>
              </a:path>
            </a:pathLst>
          </a:custGeom>
          <a:noFill/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7000"/>
                  </a:schemeClr>
                </a:gs>
                <a:gs pos="35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lt1"/>
              </a:solidFill>
            </a:endParaRPr>
          </a:p>
        </p:txBody>
      </p:sp>
      <p:sp>
        <p:nvSpPr>
          <p:cNvPr id="106" name="六边形 57"/>
          <p:cNvSpPr/>
          <p:nvPr/>
        </p:nvSpPr>
        <p:spPr>
          <a:xfrm>
            <a:off x="6315075" y="1587500"/>
            <a:ext cx="2282190" cy="2621915"/>
          </a:xfrm>
          <a:custGeom>
            <a:avLst/>
            <a:gdLst>
              <a:gd name="connsiteX0" fmla="*/ 1189452 w 2282306"/>
              <a:gd name="connsiteY0" fmla="*/ 11393 h 2621965"/>
              <a:gd name="connsiteX1" fmla="*/ 2222605 w 2282306"/>
              <a:gd name="connsiteY1" fmla="*/ 527970 h 2621965"/>
              <a:gd name="connsiteX2" fmla="*/ 2282306 w 2282306"/>
              <a:gd name="connsiteY2" fmla="*/ 624568 h 2621965"/>
              <a:gd name="connsiteX3" fmla="*/ 2282306 w 2282306"/>
              <a:gd name="connsiteY3" fmla="*/ 1997397 h 2621965"/>
              <a:gd name="connsiteX4" fmla="*/ 2222605 w 2282306"/>
              <a:gd name="connsiteY4" fmla="*/ 2093995 h 2621965"/>
              <a:gd name="connsiteX5" fmla="*/ 1189452 w 2282306"/>
              <a:gd name="connsiteY5" fmla="*/ 2610572 h 2621965"/>
              <a:gd name="connsiteX6" fmla="*/ 1092854 w 2282306"/>
              <a:gd name="connsiteY6" fmla="*/ 2610572 h 2621965"/>
              <a:gd name="connsiteX7" fmla="*/ 59701 w 2282306"/>
              <a:gd name="connsiteY7" fmla="*/ 2093995 h 2621965"/>
              <a:gd name="connsiteX8" fmla="*/ 0 w 2282306"/>
              <a:gd name="connsiteY8" fmla="*/ 1997397 h 2621965"/>
              <a:gd name="connsiteX9" fmla="*/ 0 w 2282306"/>
              <a:gd name="connsiteY9" fmla="*/ 624568 h 2621965"/>
              <a:gd name="connsiteX10" fmla="*/ 59701 w 2282306"/>
              <a:gd name="connsiteY10" fmla="*/ 527970 h 2621965"/>
              <a:gd name="connsiteX11" fmla="*/ 1092854 w 2282306"/>
              <a:gd name="connsiteY11" fmla="*/ 11393 h 2621965"/>
              <a:gd name="connsiteX12" fmla="*/ 1189452 w 2282306"/>
              <a:gd name="connsiteY12" fmla="*/ 11393 h 2621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82306" h="2621965">
                <a:moveTo>
                  <a:pt x="1189452" y="11393"/>
                </a:moveTo>
                <a:lnTo>
                  <a:pt x="2222605" y="527970"/>
                </a:lnTo>
                <a:cubicBezTo>
                  <a:pt x="2259202" y="546268"/>
                  <a:pt x="2282306" y="583651"/>
                  <a:pt x="2282306" y="624568"/>
                </a:cubicBezTo>
                <a:lnTo>
                  <a:pt x="2282306" y="1997397"/>
                </a:lnTo>
                <a:cubicBezTo>
                  <a:pt x="2282306" y="2038314"/>
                  <a:pt x="2259202" y="2075697"/>
                  <a:pt x="2222605" y="2093995"/>
                </a:cubicBezTo>
                <a:lnTo>
                  <a:pt x="1189452" y="2610572"/>
                </a:lnTo>
                <a:cubicBezTo>
                  <a:pt x="1159072" y="2625763"/>
                  <a:pt x="1123234" y="2625763"/>
                  <a:pt x="1092854" y="2610572"/>
                </a:cubicBezTo>
                <a:lnTo>
                  <a:pt x="59701" y="2093995"/>
                </a:lnTo>
                <a:cubicBezTo>
                  <a:pt x="23104" y="2075697"/>
                  <a:pt x="0" y="2038314"/>
                  <a:pt x="0" y="1997397"/>
                </a:cubicBezTo>
                <a:lnTo>
                  <a:pt x="0" y="624568"/>
                </a:lnTo>
                <a:cubicBezTo>
                  <a:pt x="0" y="583651"/>
                  <a:pt x="23104" y="546268"/>
                  <a:pt x="59701" y="527970"/>
                </a:cubicBezTo>
                <a:lnTo>
                  <a:pt x="1092854" y="11393"/>
                </a:lnTo>
                <a:cubicBezTo>
                  <a:pt x="1123234" y="-3797"/>
                  <a:pt x="1159072" y="-3797"/>
                  <a:pt x="1189452" y="11393"/>
                </a:cubicBezTo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4000">
                <a:srgbClr val="0C3282"/>
              </a:gs>
            </a:gsLst>
            <a:lin ang="5400000" scaled="1"/>
            <a:tileRect/>
          </a:gradFill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92174" name="文本框 101"/>
          <p:cNvSpPr txBox="1"/>
          <p:nvPr/>
        </p:nvSpPr>
        <p:spPr>
          <a:xfrm>
            <a:off x="6331585" y="2354580"/>
            <a:ext cx="2324735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Pre-IPO Stage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>
              <a:buNone/>
            </a:pPr>
            <a:r>
              <a:rPr lang="en-US" sz="2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2024-2025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>
              <a:buNone/>
            </a:pP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2175" name="文本框 102"/>
          <p:cNvSpPr txBox="1"/>
          <p:nvPr/>
        </p:nvSpPr>
        <p:spPr>
          <a:xfrm>
            <a:off x="6390005" y="4297680"/>
            <a:ext cx="2131695" cy="1489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fontAlgn="auto">
              <a:lnSpc>
                <a:spcPct val="130000"/>
              </a:lnSpc>
              <a:buNone/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Products, channels have matured and the products have been fully recognized by the market, the annual sale is expected to be 1 billion USD; Construction of large-scale production line with annual production capacity of 500,000 3000Ah large-capacity lithium iron phosphate batteries. The enlarged scale will reduce cost, improve production management quality and decrease product defect rate.</a:t>
            </a:r>
            <a:endParaRPr lang="en-US" altLang="zh-CN" sz="7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9034780" y="3508375"/>
            <a:ext cx="2282825" cy="274193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cxnSp>
        <p:nvCxnSpPr>
          <p:cNvPr id="109" name="直接连接符 108"/>
          <p:cNvCxnSpPr/>
          <p:nvPr/>
        </p:nvCxnSpPr>
        <p:spPr>
          <a:xfrm>
            <a:off x="9034780" y="6250305"/>
            <a:ext cx="228282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六边形 59"/>
          <p:cNvSpPr/>
          <p:nvPr/>
        </p:nvSpPr>
        <p:spPr>
          <a:xfrm>
            <a:off x="9034780" y="1360805"/>
            <a:ext cx="2266315" cy="2621915"/>
          </a:xfrm>
          <a:custGeom>
            <a:avLst/>
            <a:gdLst>
              <a:gd name="connsiteX0" fmla="*/ 1181475 w 2266353"/>
              <a:gd name="connsiteY0" fmla="*/ 11393 h 2621964"/>
              <a:gd name="connsiteX1" fmla="*/ 2206652 w 2266353"/>
              <a:gd name="connsiteY1" fmla="*/ 523982 h 2621964"/>
              <a:gd name="connsiteX2" fmla="*/ 2266353 w 2266353"/>
              <a:gd name="connsiteY2" fmla="*/ 620580 h 2621964"/>
              <a:gd name="connsiteX3" fmla="*/ 2266353 w 2266353"/>
              <a:gd name="connsiteY3" fmla="*/ 2001385 h 2621964"/>
              <a:gd name="connsiteX4" fmla="*/ 2206652 w 2266353"/>
              <a:gd name="connsiteY4" fmla="*/ 2097984 h 2621964"/>
              <a:gd name="connsiteX5" fmla="*/ 1181475 w 2266353"/>
              <a:gd name="connsiteY5" fmla="*/ 2610572 h 2621964"/>
              <a:gd name="connsiteX6" fmla="*/ 1084876 w 2266353"/>
              <a:gd name="connsiteY6" fmla="*/ 2610572 h 2621964"/>
              <a:gd name="connsiteX7" fmla="*/ 59701 w 2266353"/>
              <a:gd name="connsiteY7" fmla="*/ 2097984 h 2621964"/>
              <a:gd name="connsiteX8" fmla="*/ 0 w 2266353"/>
              <a:gd name="connsiteY8" fmla="*/ 2001386 h 2621964"/>
              <a:gd name="connsiteX9" fmla="*/ 0 w 2266353"/>
              <a:gd name="connsiteY9" fmla="*/ 620580 h 2621964"/>
              <a:gd name="connsiteX10" fmla="*/ 59701 w 2266353"/>
              <a:gd name="connsiteY10" fmla="*/ 523982 h 2621964"/>
              <a:gd name="connsiteX11" fmla="*/ 1084876 w 2266353"/>
              <a:gd name="connsiteY11" fmla="*/ 11393 h 2621964"/>
              <a:gd name="connsiteX12" fmla="*/ 1181475 w 2266353"/>
              <a:gd name="connsiteY12" fmla="*/ 11393 h 2621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66353" h="2621964">
                <a:moveTo>
                  <a:pt x="1181475" y="11393"/>
                </a:moveTo>
                <a:lnTo>
                  <a:pt x="2206652" y="523982"/>
                </a:lnTo>
                <a:cubicBezTo>
                  <a:pt x="2243249" y="542280"/>
                  <a:pt x="2266353" y="579663"/>
                  <a:pt x="2266353" y="620580"/>
                </a:cubicBezTo>
                <a:lnTo>
                  <a:pt x="2266353" y="2001385"/>
                </a:lnTo>
                <a:cubicBezTo>
                  <a:pt x="2266353" y="2042302"/>
                  <a:pt x="2243249" y="2079685"/>
                  <a:pt x="2206652" y="2097984"/>
                </a:cubicBezTo>
                <a:lnTo>
                  <a:pt x="1181475" y="2610572"/>
                </a:lnTo>
                <a:cubicBezTo>
                  <a:pt x="1151095" y="2625762"/>
                  <a:pt x="1115257" y="2625762"/>
                  <a:pt x="1084876" y="2610572"/>
                </a:cubicBezTo>
                <a:lnTo>
                  <a:pt x="59701" y="2097984"/>
                </a:lnTo>
                <a:cubicBezTo>
                  <a:pt x="23104" y="2079685"/>
                  <a:pt x="0" y="2042302"/>
                  <a:pt x="0" y="2001386"/>
                </a:cubicBezTo>
                <a:lnTo>
                  <a:pt x="0" y="620580"/>
                </a:lnTo>
                <a:cubicBezTo>
                  <a:pt x="0" y="579663"/>
                  <a:pt x="23104" y="542280"/>
                  <a:pt x="59701" y="523982"/>
                </a:cubicBezTo>
                <a:lnTo>
                  <a:pt x="1084876" y="11393"/>
                </a:lnTo>
                <a:cubicBezTo>
                  <a:pt x="1115257" y="-3797"/>
                  <a:pt x="1151095" y="-3797"/>
                  <a:pt x="1181475" y="11393"/>
                </a:cubicBezTo>
              </a:path>
            </a:pathLst>
          </a:custGeom>
          <a:noFill/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  <a:alpha val="53000"/>
                  </a:schemeClr>
                </a:gs>
                <a:gs pos="35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lt1"/>
              </a:solidFill>
            </a:endParaRPr>
          </a:p>
        </p:txBody>
      </p:sp>
      <p:sp>
        <p:nvSpPr>
          <p:cNvPr id="114" name="六边形 60"/>
          <p:cNvSpPr/>
          <p:nvPr/>
        </p:nvSpPr>
        <p:spPr>
          <a:xfrm>
            <a:off x="9034780" y="1134110"/>
            <a:ext cx="2266315" cy="2621915"/>
          </a:xfrm>
          <a:custGeom>
            <a:avLst/>
            <a:gdLst>
              <a:gd name="connsiteX0" fmla="*/ 1181475 w 2266353"/>
              <a:gd name="connsiteY0" fmla="*/ 11393 h 2621964"/>
              <a:gd name="connsiteX1" fmla="*/ 2206652 w 2266353"/>
              <a:gd name="connsiteY1" fmla="*/ 523981 h 2621964"/>
              <a:gd name="connsiteX2" fmla="*/ 2266353 w 2266353"/>
              <a:gd name="connsiteY2" fmla="*/ 620580 h 2621964"/>
              <a:gd name="connsiteX3" fmla="*/ 2266353 w 2266353"/>
              <a:gd name="connsiteY3" fmla="*/ 2001385 h 2621964"/>
              <a:gd name="connsiteX4" fmla="*/ 2206652 w 2266353"/>
              <a:gd name="connsiteY4" fmla="*/ 2097983 h 2621964"/>
              <a:gd name="connsiteX5" fmla="*/ 1181475 w 2266353"/>
              <a:gd name="connsiteY5" fmla="*/ 2610572 h 2621964"/>
              <a:gd name="connsiteX6" fmla="*/ 1084876 w 2266353"/>
              <a:gd name="connsiteY6" fmla="*/ 2610572 h 2621964"/>
              <a:gd name="connsiteX7" fmla="*/ 59701 w 2266353"/>
              <a:gd name="connsiteY7" fmla="*/ 2097983 h 2621964"/>
              <a:gd name="connsiteX8" fmla="*/ 0 w 2266353"/>
              <a:gd name="connsiteY8" fmla="*/ 2001385 h 2621964"/>
              <a:gd name="connsiteX9" fmla="*/ 0 w 2266353"/>
              <a:gd name="connsiteY9" fmla="*/ 620580 h 2621964"/>
              <a:gd name="connsiteX10" fmla="*/ 59701 w 2266353"/>
              <a:gd name="connsiteY10" fmla="*/ 523981 h 2621964"/>
              <a:gd name="connsiteX11" fmla="*/ 1084876 w 2266353"/>
              <a:gd name="connsiteY11" fmla="*/ 11393 h 2621964"/>
              <a:gd name="connsiteX12" fmla="*/ 1181475 w 2266353"/>
              <a:gd name="connsiteY12" fmla="*/ 11393 h 2621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66353" h="2621964">
                <a:moveTo>
                  <a:pt x="1181475" y="11393"/>
                </a:moveTo>
                <a:lnTo>
                  <a:pt x="2206652" y="523981"/>
                </a:lnTo>
                <a:cubicBezTo>
                  <a:pt x="2243249" y="542280"/>
                  <a:pt x="2266353" y="579663"/>
                  <a:pt x="2266353" y="620580"/>
                </a:cubicBezTo>
                <a:lnTo>
                  <a:pt x="2266353" y="2001385"/>
                </a:lnTo>
                <a:cubicBezTo>
                  <a:pt x="2266353" y="2042302"/>
                  <a:pt x="2243249" y="2079685"/>
                  <a:pt x="2206652" y="2097983"/>
                </a:cubicBezTo>
                <a:lnTo>
                  <a:pt x="1181475" y="2610572"/>
                </a:lnTo>
                <a:cubicBezTo>
                  <a:pt x="1151095" y="2625762"/>
                  <a:pt x="1115257" y="2625762"/>
                  <a:pt x="1084876" y="2610572"/>
                </a:cubicBezTo>
                <a:lnTo>
                  <a:pt x="59701" y="2097983"/>
                </a:lnTo>
                <a:cubicBezTo>
                  <a:pt x="23104" y="2079685"/>
                  <a:pt x="0" y="2042302"/>
                  <a:pt x="0" y="2001385"/>
                </a:cubicBezTo>
                <a:lnTo>
                  <a:pt x="0" y="620580"/>
                </a:lnTo>
                <a:cubicBezTo>
                  <a:pt x="0" y="579663"/>
                  <a:pt x="23104" y="542280"/>
                  <a:pt x="59701" y="523981"/>
                </a:cubicBezTo>
                <a:lnTo>
                  <a:pt x="1084876" y="11393"/>
                </a:lnTo>
                <a:cubicBezTo>
                  <a:pt x="1115257" y="-3797"/>
                  <a:pt x="1151095" y="-3797"/>
                  <a:pt x="1181475" y="11393"/>
                </a:cubicBezTo>
              </a:path>
            </a:pathLst>
          </a:custGeom>
          <a:noFill/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7000"/>
                  </a:schemeClr>
                </a:gs>
                <a:gs pos="35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lt1"/>
              </a:solidFill>
            </a:endParaRPr>
          </a:p>
        </p:txBody>
      </p:sp>
      <p:sp>
        <p:nvSpPr>
          <p:cNvPr id="115" name="六边形 57"/>
          <p:cNvSpPr/>
          <p:nvPr/>
        </p:nvSpPr>
        <p:spPr>
          <a:xfrm>
            <a:off x="9034780" y="1587500"/>
            <a:ext cx="2282190" cy="2621915"/>
          </a:xfrm>
          <a:custGeom>
            <a:avLst/>
            <a:gdLst>
              <a:gd name="connsiteX0" fmla="*/ 1189452 w 2282306"/>
              <a:gd name="connsiteY0" fmla="*/ 11393 h 2621965"/>
              <a:gd name="connsiteX1" fmla="*/ 2222605 w 2282306"/>
              <a:gd name="connsiteY1" fmla="*/ 527970 h 2621965"/>
              <a:gd name="connsiteX2" fmla="*/ 2282306 w 2282306"/>
              <a:gd name="connsiteY2" fmla="*/ 624568 h 2621965"/>
              <a:gd name="connsiteX3" fmla="*/ 2282306 w 2282306"/>
              <a:gd name="connsiteY3" fmla="*/ 1997397 h 2621965"/>
              <a:gd name="connsiteX4" fmla="*/ 2222605 w 2282306"/>
              <a:gd name="connsiteY4" fmla="*/ 2093995 h 2621965"/>
              <a:gd name="connsiteX5" fmla="*/ 1189452 w 2282306"/>
              <a:gd name="connsiteY5" fmla="*/ 2610572 h 2621965"/>
              <a:gd name="connsiteX6" fmla="*/ 1092854 w 2282306"/>
              <a:gd name="connsiteY6" fmla="*/ 2610572 h 2621965"/>
              <a:gd name="connsiteX7" fmla="*/ 59701 w 2282306"/>
              <a:gd name="connsiteY7" fmla="*/ 2093995 h 2621965"/>
              <a:gd name="connsiteX8" fmla="*/ 0 w 2282306"/>
              <a:gd name="connsiteY8" fmla="*/ 1997397 h 2621965"/>
              <a:gd name="connsiteX9" fmla="*/ 0 w 2282306"/>
              <a:gd name="connsiteY9" fmla="*/ 624568 h 2621965"/>
              <a:gd name="connsiteX10" fmla="*/ 59701 w 2282306"/>
              <a:gd name="connsiteY10" fmla="*/ 527970 h 2621965"/>
              <a:gd name="connsiteX11" fmla="*/ 1092854 w 2282306"/>
              <a:gd name="connsiteY11" fmla="*/ 11393 h 2621965"/>
              <a:gd name="connsiteX12" fmla="*/ 1189452 w 2282306"/>
              <a:gd name="connsiteY12" fmla="*/ 11393 h 2621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82306" h="2621965">
                <a:moveTo>
                  <a:pt x="1189452" y="11393"/>
                </a:moveTo>
                <a:lnTo>
                  <a:pt x="2222605" y="527970"/>
                </a:lnTo>
                <a:cubicBezTo>
                  <a:pt x="2259202" y="546268"/>
                  <a:pt x="2282306" y="583651"/>
                  <a:pt x="2282306" y="624568"/>
                </a:cubicBezTo>
                <a:lnTo>
                  <a:pt x="2282306" y="1997397"/>
                </a:lnTo>
                <a:cubicBezTo>
                  <a:pt x="2282306" y="2038314"/>
                  <a:pt x="2259202" y="2075697"/>
                  <a:pt x="2222605" y="2093995"/>
                </a:cubicBezTo>
                <a:lnTo>
                  <a:pt x="1189452" y="2610572"/>
                </a:lnTo>
                <a:cubicBezTo>
                  <a:pt x="1159072" y="2625763"/>
                  <a:pt x="1123234" y="2625763"/>
                  <a:pt x="1092854" y="2610572"/>
                </a:cubicBezTo>
                <a:lnTo>
                  <a:pt x="59701" y="2093995"/>
                </a:lnTo>
                <a:cubicBezTo>
                  <a:pt x="23104" y="2075697"/>
                  <a:pt x="0" y="2038314"/>
                  <a:pt x="0" y="1997397"/>
                </a:cubicBezTo>
                <a:lnTo>
                  <a:pt x="0" y="624568"/>
                </a:lnTo>
                <a:cubicBezTo>
                  <a:pt x="0" y="583651"/>
                  <a:pt x="23104" y="546268"/>
                  <a:pt x="59701" y="527970"/>
                </a:cubicBezTo>
                <a:lnTo>
                  <a:pt x="1092854" y="11393"/>
                </a:lnTo>
                <a:cubicBezTo>
                  <a:pt x="1123234" y="-3797"/>
                  <a:pt x="1159072" y="-3797"/>
                  <a:pt x="1189452" y="11393"/>
                </a:cubicBezTo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4000">
                <a:srgbClr val="0C3282"/>
              </a:gs>
            </a:gsLst>
            <a:lin ang="5400000" scaled="1"/>
            <a:tileRect/>
          </a:gradFill>
          <a:ln w="6350"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92179" name="文本框 110"/>
          <p:cNvSpPr txBox="1"/>
          <p:nvPr/>
        </p:nvSpPr>
        <p:spPr>
          <a:xfrm>
            <a:off x="8703627" y="2291080"/>
            <a:ext cx="294640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Mature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Stage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>
              <a:buNone/>
            </a:pPr>
            <a:r>
              <a:rPr lang="en-US" sz="2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2025--</a:t>
            </a:r>
            <a:endParaRPr lang="en-US" altLang="en-US" sz="2000" b="1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2180" name="文本框 111"/>
          <p:cNvSpPr txBox="1"/>
          <p:nvPr/>
        </p:nvSpPr>
        <p:spPr>
          <a:xfrm>
            <a:off x="9109075" y="4297680"/>
            <a:ext cx="2170430" cy="1209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fontAlgn="auto">
              <a:lnSpc>
                <a:spcPct val="130000"/>
              </a:lnSpc>
              <a:buNone/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Products, channels have been basically mature and the products have been initially recognized by the market, the annual sale is expected to be 10 billion USD; Construction of large-scale production line with annual production capacity of 5 million pieces of 3000Ah large-capacity lithium iron phosphate batteries.</a:t>
            </a:r>
            <a:endParaRPr lang="en-US" altLang="zh-CN" sz="7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8" name="图片 17" descr="NPS中澳储能（蓝色）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869930" y="326390"/>
            <a:ext cx="1082040" cy="313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8708390" y="-3810"/>
            <a:ext cx="3542665" cy="6865620"/>
          </a:xfrm>
          <a:prstGeom prst="rect">
            <a:avLst/>
          </a:prstGeom>
          <a:solidFill>
            <a:srgbClr val="0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187325" y="5212080"/>
            <a:ext cx="69849" cy="1389992"/>
            <a:chOff x="187325" y="5212080"/>
            <a:chExt cx="69849" cy="1389992"/>
          </a:xfrm>
          <a:solidFill>
            <a:srgbClr val="0C3282"/>
          </a:solidFill>
        </p:grpSpPr>
        <p:sp>
          <p:nvSpPr>
            <p:cNvPr id="19" name="椭圆 18"/>
            <p:cNvSpPr/>
            <p:nvPr/>
          </p:nvSpPr>
          <p:spPr>
            <a:xfrm flipV="1">
              <a:off x="187325" y="5984077"/>
              <a:ext cx="69849" cy="69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 flipV="1">
              <a:off x="187325" y="6166793"/>
              <a:ext cx="69849" cy="69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 flipV="1">
              <a:off x="187325" y="6349509"/>
              <a:ext cx="69849" cy="69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 flipV="1">
              <a:off x="187325" y="6532223"/>
              <a:ext cx="69849" cy="69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flipV="1">
              <a:off x="222249" y="5212080"/>
              <a:ext cx="0" cy="659130"/>
            </a:xfrm>
            <a:prstGeom prst="line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椭圆 48"/>
          <p:cNvSpPr/>
          <p:nvPr/>
        </p:nvSpPr>
        <p:spPr>
          <a:xfrm>
            <a:off x="6595111" y="1395279"/>
            <a:ext cx="4143646" cy="4143644"/>
          </a:xfrm>
          <a:prstGeom prst="ellipse">
            <a:avLst/>
          </a:prstGeom>
          <a:gradFill flip="none" rotWithShape="1">
            <a:gsLst>
              <a:gs pos="9000">
                <a:schemeClr val="bg1"/>
              </a:gs>
              <a:gs pos="85000">
                <a:srgbClr val="DEEEED"/>
              </a:gs>
            </a:gsLst>
            <a:lin ang="5400000" scaled="1"/>
            <a:tileRect/>
          </a:gradFill>
          <a:ln>
            <a:noFill/>
          </a:ln>
          <a:effectLst>
            <a:outerShdw blurRad="254000" dist="4191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210343" y="1010511"/>
            <a:ext cx="4913182" cy="491318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6907125" y="5242308"/>
            <a:ext cx="704850" cy="704850"/>
            <a:chOff x="6692900" y="4953000"/>
            <a:chExt cx="533400" cy="533400"/>
          </a:xfrm>
        </p:grpSpPr>
        <p:sp>
          <p:nvSpPr>
            <p:cNvPr id="63" name="椭圆 62"/>
            <p:cNvSpPr/>
            <p:nvPr/>
          </p:nvSpPr>
          <p:spPr>
            <a:xfrm>
              <a:off x="6692900" y="4953000"/>
              <a:ext cx="533400" cy="533400"/>
            </a:xfrm>
            <a:prstGeom prst="ellipse">
              <a:avLst/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100"/>
            <p:cNvSpPr>
              <a:spLocks noChangeArrowheads="1"/>
            </p:cNvSpPr>
            <p:nvPr/>
          </p:nvSpPr>
          <p:spPr bwMode="auto">
            <a:xfrm>
              <a:off x="6793533" y="5064871"/>
              <a:ext cx="332134" cy="309659"/>
            </a:xfrm>
            <a:custGeom>
              <a:avLst/>
              <a:gdLst>
                <a:gd name="T0" fmla="*/ 2147483646 w 587"/>
                <a:gd name="T1" fmla="*/ 2147483646 h 545"/>
                <a:gd name="T2" fmla="*/ 2147483646 w 587"/>
                <a:gd name="T3" fmla="*/ 2147483646 h 545"/>
                <a:gd name="T4" fmla="*/ 2147483646 w 587"/>
                <a:gd name="T5" fmla="*/ 2147483646 h 545"/>
                <a:gd name="T6" fmla="*/ 2147483646 w 587"/>
                <a:gd name="T7" fmla="*/ 2147483646 h 545"/>
                <a:gd name="T8" fmla="*/ 2147483646 w 587"/>
                <a:gd name="T9" fmla="*/ 2147483646 h 545"/>
                <a:gd name="T10" fmla="*/ 2147483646 w 587"/>
                <a:gd name="T11" fmla="*/ 2147483646 h 545"/>
                <a:gd name="T12" fmla="*/ 2147483646 w 587"/>
                <a:gd name="T13" fmla="*/ 2147483646 h 545"/>
                <a:gd name="T14" fmla="*/ 2147483646 w 587"/>
                <a:gd name="T15" fmla="*/ 2147483646 h 545"/>
                <a:gd name="T16" fmla="*/ 2147483646 w 587"/>
                <a:gd name="T17" fmla="*/ 2147483646 h 545"/>
                <a:gd name="T18" fmla="*/ 2147483646 w 587"/>
                <a:gd name="T19" fmla="*/ 2147483646 h 545"/>
                <a:gd name="T20" fmla="*/ 2147483646 w 587"/>
                <a:gd name="T21" fmla="*/ 2147483646 h 545"/>
                <a:gd name="T22" fmla="*/ 2147483646 w 587"/>
                <a:gd name="T23" fmla="*/ 2147483646 h 545"/>
                <a:gd name="T24" fmla="*/ 2147483646 w 587"/>
                <a:gd name="T25" fmla="*/ 2147483646 h 545"/>
                <a:gd name="T26" fmla="*/ 2147483646 w 587"/>
                <a:gd name="T27" fmla="*/ 2147483646 h 545"/>
                <a:gd name="T28" fmla="*/ 2147483646 w 587"/>
                <a:gd name="T29" fmla="*/ 2147483646 h 545"/>
                <a:gd name="T30" fmla="*/ 2147483646 w 587"/>
                <a:gd name="T31" fmla="*/ 2147483646 h 545"/>
                <a:gd name="T32" fmla="*/ 0 w 587"/>
                <a:gd name="T33" fmla="*/ 2147483646 h 545"/>
                <a:gd name="T34" fmla="*/ 0 w 587"/>
                <a:gd name="T35" fmla="*/ 2147483646 h 545"/>
                <a:gd name="T36" fmla="*/ 2147483646 w 587"/>
                <a:gd name="T37" fmla="*/ 0 h 545"/>
                <a:gd name="T38" fmla="*/ 2147483646 w 587"/>
                <a:gd name="T39" fmla="*/ 2147483646 h 545"/>
                <a:gd name="T40" fmla="*/ 2147483646 w 587"/>
                <a:gd name="T41" fmla="*/ 2147483646 h 545"/>
                <a:gd name="T42" fmla="*/ 2147483646 w 587"/>
                <a:gd name="T43" fmla="*/ 2147483646 h 545"/>
                <a:gd name="T44" fmla="*/ 2147483646 w 587"/>
                <a:gd name="T45" fmla="*/ 0 h 545"/>
                <a:gd name="T46" fmla="*/ 2147483646 w 587"/>
                <a:gd name="T47" fmla="*/ 0 h 545"/>
                <a:gd name="T48" fmla="*/ 2147483646 w 587"/>
                <a:gd name="T49" fmla="*/ 0 h 545"/>
                <a:gd name="T50" fmla="*/ 2147483646 w 587"/>
                <a:gd name="T51" fmla="*/ 2147483646 h 545"/>
                <a:gd name="T52" fmla="*/ 2147483646 w 587"/>
                <a:gd name="T53" fmla="*/ 2147483646 h 545"/>
                <a:gd name="T54" fmla="*/ 2147483646 w 587"/>
                <a:gd name="T55" fmla="*/ 2147483646 h 545"/>
                <a:gd name="T56" fmla="*/ 2147483646 w 587"/>
                <a:gd name="T57" fmla="*/ 2147483646 h 545"/>
                <a:gd name="T58" fmla="*/ 2147483646 w 587"/>
                <a:gd name="T59" fmla="*/ 2147483646 h 545"/>
                <a:gd name="T60" fmla="*/ 2147483646 w 587"/>
                <a:gd name="T61" fmla="*/ 2147483646 h 545"/>
                <a:gd name="T62" fmla="*/ 2147483646 w 587"/>
                <a:gd name="T63" fmla="*/ 2147483646 h 545"/>
                <a:gd name="T64" fmla="*/ 2147483646 w 587"/>
                <a:gd name="T65" fmla="*/ 2147483646 h 545"/>
                <a:gd name="T66" fmla="*/ 2147483646 w 587"/>
                <a:gd name="T67" fmla="*/ 2147483646 h 545"/>
                <a:gd name="T68" fmla="*/ 2147483646 w 587"/>
                <a:gd name="T69" fmla="*/ 2147483646 h 545"/>
                <a:gd name="T70" fmla="*/ 2147483646 w 587"/>
                <a:gd name="T71" fmla="*/ 2147483646 h 545"/>
                <a:gd name="T72" fmla="*/ 2147483646 w 587"/>
                <a:gd name="T73" fmla="*/ 2147483646 h 545"/>
                <a:gd name="T74" fmla="*/ 2147483646 w 587"/>
                <a:gd name="T75" fmla="*/ 2147483646 h 545"/>
                <a:gd name="T76" fmla="*/ 2147483646 w 587"/>
                <a:gd name="T77" fmla="*/ 2147483646 h 545"/>
                <a:gd name="T78" fmla="*/ 2147483646 w 587"/>
                <a:gd name="T79" fmla="*/ 2147483646 h 545"/>
                <a:gd name="T80" fmla="*/ 2147483646 w 587"/>
                <a:gd name="T81" fmla="*/ 2147483646 h 545"/>
                <a:gd name="T82" fmla="*/ 2147483646 w 587"/>
                <a:gd name="T83" fmla="*/ 2147483646 h 545"/>
                <a:gd name="T84" fmla="*/ 2147483646 w 587"/>
                <a:gd name="T85" fmla="*/ 2147483646 h 545"/>
                <a:gd name="T86" fmla="*/ 2147483646 w 587"/>
                <a:gd name="T87" fmla="*/ 2147483646 h 545"/>
                <a:gd name="T88" fmla="*/ 2147483646 w 587"/>
                <a:gd name="T89" fmla="*/ 2147483646 h 545"/>
                <a:gd name="T90" fmla="*/ 2147483646 w 587"/>
                <a:gd name="T91" fmla="*/ 2147483646 h 545"/>
                <a:gd name="T92" fmla="*/ 2147483646 w 587"/>
                <a:gd name="T93" fmla="*/ 2147483646 h 545"/>
                <a:gd name="T94" fmla="*/ 2147483646 w 587"/>
                <a:gd name="T95" fmla="*/ 2147483646 h 545"/>
                <a:gd name="T96" fmla="*/ 2147483646 w 587"/>
                <a:gd name="T97" fmla="*/ 2147483646 h 545"/>
                <a:gd name="T98" fmla="*/ 2147483646 w 587"/>
                <a:gd name="T99" fmla="*/ 2147483646 h 545"/>
                <a:gd name="T100" fmla="*/ 2147483646 w 587"/>
                <a:gd name="T101" fmla="*/ 2147483646 h 545"/>
                <a:gd name="T102" fmla="*/ 2147483646 w 587"/>
                <a:gd name="T103" fmla="*/ 2147483646 h 545"/>
                <a:gd name="T104" fmla="*/ 2147483646 w 587"/>
                <a:gd name="T105" fmla="*/ 2147483646 h 545"/>
                <a:gd name="T106" fmla="*/ 2147483646 w 587"/>
                <a:gd name="T107" fmla="*/ 2147483646 h 545"/>
                <a:gd name="T108" fmla="*/ 2147483646 w 587"/>
                <a:gd name="T109" fmla="*/ 2147483646 h 54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87" h="545">
                  <a:moveTo>
                    <a:pt x="509" y="155"/>
                  </a:moveTo>
                  <a:lnTo>
                    <a:pt x="509" y="155"/>
                  </a:lnTo>
                  <a:cubicBezTo>
                    <a:pt x="417" y="84"/>
                    <a:pt x="417" y="84"/>
                    <a:pt x="417" y="84"/>
                  </a:cubicBezTo>
                  <a:cubicBezTo>
                    <a:pt x="417" y="282"/>
                    <a:pt x="417" y="282"/>
                    <a:pt x="417" y="282"/>
                  </a:cubicBezTo>
                  <a:cubicBezTo>
                    <a:pt x="396" y="289"/>
                    <a:pt x="375" y="297"/>
                    <a:pt x="360" y="318"/>
                  </a:cubicBezTo>
                  <a:cubicBezTo>
                    <a:pt x="360" y="77"/>
                    <a:pt x="360" y="77"/>
                    <a:pt x="360" y="77"/>
                  </a:cubicBezTo>
                  <a:cubicBezTo>
                    <a:pt x="212" y="155"/>
                    <a:pt x="212" y="155"/>
                    <a:pt x="212" y="155"/>
                  </a:cubicBezTo>
                  <a:cubicBezTo>
                    <a:pt x="212" y="473"/>
                    <a:pt x="212" y="473"/>
                    <a:pt x="212" y="473"/>
                  </a:cubicBezTo>
                  <a:cubicBezTo>
                    <a:pt x="311" y="417"/>
                    <a:pt x="311" y="417"/>
                    <a:pt x="311" y="417"/>
                  </a:cubicBezTo>
                  <a:lnTo>
                    <a:pt x="311" y="424"/>
                  </a:lnTo>
                  <a:cubicBezTo>
                    <a:pt x="311" y="438"/>
                    <a:pt x="318" y="459"/>
                    <a:pt x="325" y="473"/>
                  </a:cubicBezTo>
                  <a:cubicBezTo>
                    <a:pt x="198" y="544"/>
                    <a:pt x="198" y="544"/>
                    <a:pt x="198" y="544"/>
                  </a:cubicBezTo>
                  <a:cubicBezTo>
                    <a:pt x="191" y="544"/>
                    <a:pt x="184" y="544"/>
                    <a:pt x="184" y="544"/>
                  </a:cubicBezTo>
                  <a:cubicBezTo>
                    <a:pt x="177" y="544"/>
                    <a:pt x="169" y="544"/>
                    <a:pt x="162" y="544"/>
                  </a:cubicBezTo>
                  <a:cubicBezTo>
                    <a:pt x="14" y="431"/>
                    <a:pt x="14" y="431"/>
                    <a:pt x="14" y="431"/>
                  </a:cubicBezTo>
                  <a:cubicBezTo>
                    <a:pt x="7" y="424"/>
                    <a:pt x="0" y="417"/>
                    <a:pt x="0" y="40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82" y="0"/>
                    <a:pt x="382" y="0"/>
                    <a:pt x="389" y="0"/>
                  </a:cubicBezTo>
                  <a:cubicBezTo>
                    <a:pt x="396" y="0"/>
                    <a:pt x="403" y="0"/>
                    <a:pt x="403" y="7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8" y="120"/>
                    <a:pt x="558" y="120"/>
                    <a:pt x="558" y="120"/>
                  </a:cubicBezTo>
                  <a:cubicBezTo>
                    <a:pt x="565" y="127"/>
                    <a:pt x="565" y="134"/>
                    <a:pt x="565" y="141"/>
                  </a:cubicBezTo>
                  <a:cubicBezTo>
                    <a:pt x="565" y="318"/>
                    <a:pt x="565" y="318"/>
                    <a:pt x="565" y="318"/>
                  </a:cubicBezTo>
                  <a:cubicBezTo>
                    <a:pt x="551" y="297"/>
                    <a:pt x="530" y="289"/>
                    <a:pt x="509" y="282"/>
                  </a:cubicBezTo>
                  <a:lnTo>
                    <a:pt x="509" y="155"/>
                  </a:lnTo>
                  <a:close/>
                  <a:moveTo>
                    <a:pt x="155" y="155"/>
                  </a:moveTo>
                  <a:lnTo>
                    <a:pt x="155" y="155"/>
                  </a:lnTo>
                  <a:cubicBezTo>
                    <a:pt x="56" y="84"/>
                    <a:pt x="56" y="84"/>
                    <a:pt x="56" y="84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155" y="459"/>
                    <a:pt x="155" y="459"/>
                    <a:pt x="155" y="459"/>
                  </a:cubicBezTo>
                  <a:lnTo>
                    <a:pt x="155" y="155"/>
                  </a:lnTo>
                  <a:close/>
                  <a:moveTo>
                    <a:pt x="466" y="304"/>
                  </a:moveTo>
                  <a:lnTo>
                    <a:pt x="466" y="304"/>
                  </a:lnTo>
                  <a:cubicBezTo>
                    <a:pt x="530" y="304"/>
                    <a:pt x="586" y="353"/>
                    <a:pt x="586" y="424"/>
                  </a:cubicBezTo>
                  <a:cubicBezTo>
                    <a:pt x="586" y="495"/>
                    <a:pt x="530" y="544"/>
                    <a:pt x="466" y="544"/>
                  </a:cubicBezTo>
                  <a:cubicBezTo>
                    <a:pt x="396" y="544"/>
                    <a:pt x="339" y="495"/>
                    <a:pt x="339" y="424"/>
                  </a:cubicBezTo>
                  <a:cubicBezTo>
                    <a:pt x="339" y="353"/>
                    <a:pt x="396" y="304"/>
                    <a:pt x="466" y="304"/>
                  </a:cubicBezTo>
                  <a:close/>
                  <a:moveTo>
                    <a:pt x="410" y="452"/>
                  </a:moveTo>
                  <a:lnTo>
                    <a:pt x="410" y="452"/>
                  </a:lnTo>
                  <a:cubicBezTo>
                    <a:pt x="523" y="452"/>
                    <a:pt x="523" y="452"/>
                    <a:pt x="523" y="452"/>
                  </a:cubicBezTo>
                  <a:cubicBezTo>
                    <a:pt x="537" y="452"/>
                    <a:pt x="551" y="438"/>
                    <a:pt x="551" y="424"/>
                  </a:cubicBezTo>
                  <a:cubicBezTo>
                    <a:pt x="551" y="410"/>
                    <a:pt x="537" y="395"/>
                    <a:pt x="523" y="395"/>
                  </a:cubicBezTo>
                  <a:cubicBezTo>
                    <a:pt x="410" y="395"/>
                    <a:pt x="410" y="395"/>
                    <a:pt x="410" y="395"/>
                  </a:cubicBezTo>
                  <a:cubicBezTo>
                    <a:pt x="389" y="395"/>
                    <a:pt x="382" y="410"/>
                    <a:pt x="382" y="424"/>
                  </a:cubicBezTo>
                  <a:cubicBezTo>
                    <a:pt x="382" y="438"/>
                    <a:pt x="389" y="452"/>
                    <a:pt x="410" y="4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0520182" y="923725"/>
            <a:ext cx="516118" cy="516118"/>
            <a:chOff x="10405882" y="1101525"/>
            <a:chExt cx="368300" cy="368300"/>
          </a:xfrm>
        </p:grpSpPr>
        <p:sp>
          <p:nvSpPr>
            <p:cNvPr id="32" name="椭圆 31"/>
            <p:cNvSpPr/>
            <p:nvPr/>
          </p:nvSpPr>
          <p:spPr>
            <a:xfrm>
              <a:off x="10405882" y="1101525"/>
              <a:ext cx="368300" cy="3683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65" name="Freeform 113"/>
            <p:cNvSpPr>
              <a:spLocks noChangeArrowheads="1"/>
            </p:cNvSpPr>
            <p:nvPr/>
          </p:nvSpPr>
          <p:spPr bwMode="auto">
            <a:xfrm>
              <a:off x="10460304" y="1156887"/>
              <a:ext cx="259456" cy="257576"/>
            </a:xfrm>
            <a:custGeom>
              <a:avLst/>
              <a:gdLst>
                <a:gd name="T0" fmla="*/ 2147483646 w 608"/>
                <a:gd name="T1" fmla="*/ 2147483646 h 602"/>
                <a:gd name="T2" fmla="*/ 2147483646 w 608"/>
                <a:gd name="T3" fmla="*/ 2147483646 h 602"/>
                <a:gd name="T4" fmla="*/ 0 w 608"/>
                <a:gd name="T5" fmla="*/ 2147483646 h 602"/>
                <a:gd name="T6" fmla="*/ 2147483646 w 608"/>
                <a:gd name="T7" fmla="*/ 0 h 602"/>
                <a:gd name="T8" fmla="*/ 2147483646 w 608"/>
                <a:gd name="T9" fmla="*/ 2147483646 h 602"/>
                <a:gd name="T10" fmla="*/ 2147483646 w 608"/>
                <a:gd name="T11" fmla="*/ 2147483646 h 602"/>
                <a:gd name="T12" fmla="*/ 2147483646 w 608"/>
                <a:gd name="T13" fmla="*/ 2147483646 h 602"/>
                <a:gd name="T14" fmla="*/ 2147483646 w 608"/>
                <a:gd name="T15" fmla="*/ 2147483646 h 602"/>
                <a:gd name="T16" fmla="*/ 2147483646 w 608"/>
                <a:gd name="T17" fmla="*/ 2147483646 h 602"/>
                <a:gd name="T18" fmla="*/ 2147483646 w 608"/>
                <a:gd name="T19" fmla="*/ 2147483646 h 602"/>
                <a:gd name="T20" fmla="*/ 2147483646 w 608"/>
                <a:gd name="T21" fmla="*/ 2147483646 h 602"/>
                <a:gd name="T22" fmla="*/ 2147483646 w 608"/>
                <a:gd name="T23" fmla="*/ 2147483646 h 602"/>
                <a:gd name="T24" fmla="*/ 2147483646 w 608"/>
                <a:gd name="T25" fmla="*/ 2147483646 h 602"/>
                <a:gd name="T26" fmla="*/ 2147483646 w 608"/>
                <a:gd name="T27" fmla="*/ 2147483646 h 602"/>
                <a:gd name="T28" fmla="*/ 2147483646 w 608"/>
                <a:gd name="T29" fmla="*/ 2147483646 h 602"/>
                <a:gd name="T30" fmla="*/ 2147483646 w 608"/>
                <a:gd name="T31" fmla="*/ 2147483646 h 602"/>
                <a:gd name="T32" fmla="*/ 2147483646 w 608"/>
                <a:gd name="T33" fmla="*/ 2147483646 h 602"/>
                <a:gd name="T34" fmla="*/ 2147483646 w 608"/>
                <a:gd name="T35" fmla="*/ 2147483646 h 602"/>
                <a:gd name="T36" fmla="*/ 2147483646 w 608"/>
                <a:gd name="T37" fmla="*/ 2147483646 h 602"/>
                <a:gd name="T38" fmla="*/ 2147483646 w 608"/>
                <a:gd name="T39" fmla="*/ 2147483646 h 602"/>
                <a:gd name="T40" fmla="*/ 2147483646 w 608"/>
                <a:gd name="T41" fmla="*/ 2147483646 h 602"/>
                <a:gd name="T42" fmla="*/ 2147483646 w 608"/>
                <a:gd name="T43" fmla="*/ 2147483646 h 602"/>
                <a:gd name="T44" fmla="*/ 2147483646 w 608"/>
                <a:gd name="T45" fmla="*/ 2147483646 h 602"/>
                <a:gd name="T46" fmla="*/ 2147483646 w 608"/>
                <a:gd name="T47" fmla="*/ 2147483646 h 602"/>
                <a:gd name="T48" fmla="*/ 2147483646 w 608"/>
                <a:gd name="T49" fmla="*/ 2147483646 h 602"/>
                <a:gd name="T50" fmla="*/ 2147483646 w 608"/>
                <a:gd name="T51" fmla="*/ 2147483646 h 602"/>
                <a:gd name="T52" fmla="*/ 2147483646 w 608"/>
                <a:gd name="T53" fmla="*/ 2147483646 h 602"/>
                <a:gd name="T54" fmla="*/ 2147483646 w 608"/>
                <a:gd name="T55" fmla="*/ 2147483646 h 602"/>
                <a:gd name="T56" fmla="*/ 2147483646 w 608"/>
                <a:gd name="T57" fmla="*/ 2147483646 h 602"/>
                <a:gd name="T58" fmla="*/ 2147483646 w 608"/>
                <a:gd name="T59" fmla="*/ 2147483646 h 602"/>
                <a:gd name="T60" fmla="*/ 2147483646 w 608"/>
                <a:gd name="T61" fmla="*/ 2147483646 h 602"/>
                <a:gd name="T62" fmla="*/ 2147483646 w 608"/>
                <a:gd name="T63" fmla="*/ 2147483646 h 602"/>
                <a:gd name="T64" fmla="*/ 2147483646 w 608"/>
                <a:gd name="T65" fmla="*/ 2147483646 h 602"/>
                <a:gd name="T66" fmla="*/ 2147483646 w 608"/>
                <a:gd name="T67" fmla="*/ 2147483646 h 602"/>
                <a:gd name="T68" fmla="*/ 2147483646 w 608"/>
                <a:gd name="T69" fmla="*/ 2147483646 h 602"/>
                <a:gd name="T70" fmla="*/ 2147483646 w 608"/>
                <a:gd name="T71" fmla="*/ 2147483646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8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7"/>
                    <a:pt x="0" y="297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73" y="0"/>
                    <a:pt x="607" y="135"/>
                    <a:pt x="607" y="297"/>
                  </a:cubicBezTo>
                  <a:cubicBezTo>
                    <a:pt x="607" y="467"/>
                    <a:pt x="473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69" y="57"/>
                    <a:pt x="56" y="163"/>
                    <a:pt x="56" y="297"/>
                  </a:cubicBezTo>
                  <a:cubicBezTo>
                    <a:pt x="56" y="431"/>
                    <a:pt x="169" y="544"/>
                    <a:pt x="304" y="544"/>
                  </a:cubicBezTo>
                  <a:cubicBezTo>
                    <a:pt x="438" y="544"/>
                    <a:pt x="551" y="431"/>
                    <a:pt x="551" y="297"/>
                  </a:cubicBezTo>
                  <a:cubicBezTo>
                    <a:pt x="551" y="163"/>
                    <a:pt x="438" y="57"/>
                    <a:pt x="304" y="57"/>
                  </a:cubicBezTo>
                  <a:close/>
                  <a:moveTo>
                    <a:pt x="424" y="325"/>
                  </a:moveTo>
                  <a:lnTo>
                    <a:pt x="424" y="325"/>
                  </a:lnTo>
                  <a:cubicBezTo>
                    <a:pt x="254" y="325"/>
                    <a:pt x="254" y="325"/>
                    <a:pt x="254" y="325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8"/>
                    <a:pt x="304" y="375"/>
                    <a:pt x="304" y="382"/>
                  </a:cubicBezTo>
                  <a:cubicBezTo>
                    <a:pt x="304" y="403"/>
                    <a:pt x="290" y="410"/>
                    <a:pt x="275" y="410"/>
                  </a:cubicBezTo>
                  <a:cubicBezTo>
                    <a:pt x="268" y="410"/>
                    <a:pt x="261" y="410"/>
                    <a:pt x="254" y="403"/>
                  </a:cubicBezTo>
                  <a:cubicBezTo>
                    <a:pt x="162" y="318"/>
                    <a:pt x="162" y="318"/>
                    <a:pt x="162" y="318"/>
                  </a:cubicBezTo>
                  <a:cubicBezTo>
                    <a:pt x="155" y="318"/>
                    <a:pt x="155" y="311"/>
                    <a:pt x="155" y="297"/>
                  </a:cubicBezTo>
                  <a:cubicBezTo>
                    <a:pt x="155" y="290"/>
                    <a:pt x="155" y="283"/>
                    <a:pt x="162" y="276"/>
                  </a:cubicBezTo>
                  <a:cubicBezTo>
                    <a:pt x="254" y="191"/>
                    <a:pt x="254" y="191"/>
                    <a:pt x="254" y="191"/>
                  </a:cubicBezTo>
                  <a:cubicBezTo>
                    <a:pt x="261" y="191"/>
                    <a:pt x="268" y="184"/>
                    <a:pt x="275" y="184"/>
                  </a:cubicBezTo>
                  <a:cubicBezTo>
                    <a:pt x="290" y="184"/>
                    <a:pt x="304" y="198"/>
                    <a:pt x="304" y="212"/>
                  </a:cubicBezTo>
                  <a:cubicBezTo>
                    <a:pt x="304" y="226"/>
                    <a:pt x="297" y="234"/>
                    <a:pt x="297" y="234"/>
                  </a:cubicBezTo>
                  <a:cubicBezTo>
                    <a:pt x="254" y="269"/>
                    <a:pt x="254" y="269"/>
                    <a:pt x="254" y="269"/>
                  </a:cubicBezTo>
                  <a:cubicBezTo>
                    <a:pt x="424" y="269"/>
                    <a:pt x="424" y="269"/>
                    <a:pt x="424" y="269"/>
                  </a:cubicBezTo>
                  <a:cubicBezTo>
                    <a:pt x="445" y="269"/>
                    <a:pt x="452" y="283"/>
                    <a:pt x="452" y="297"/>
                  </a:cubicBezTo>
                  <a:cubicBezTo>
                    <a:pt x="452" y="318"/>
                    <a:pt x="445" y="325"/>
                    <a:pt x="424" y="325"/>
                  </a:cubicBezTo>
                  <a:close/>
                </a:path>
              </a:pathLst>
            </a:custGeom>
            <a:solidFill>
              <a:srgbClr val="0C3282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89904" y="1618915"/>
            <a:ext cx="5921375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spcBef>
                <a:spcPts val="1800"/>
              </a:spcBef>
              <a:buClrTx/>
              <a:buSzTx/>
              <a:buNone/>
            </a:pPr>
            <a:r>
              <a:rPr lang="en-US" altLang="zh-CN" sz="6600" b="1" dirty="0">
                <a:solidFill>
                  <a:srgbClr val="0D3487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THANKS FOR YOUR TIME!</a:t>
            </a:r>
            <a:endParaRPr lang="en-US" altLang="zh-CN" sz="6600" b="1" dirty="0">
              <a:solidFill>
                <a:srgbClr val="0D3487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9481" y="3735232"/>
            <a:ext cx="540512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Lexie YANG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TEL :       +61 45 0800 365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E-MAIL:    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yanglan@nps.energy</a:t>
            </a:r>
            <a:endParaRPr lang="en-US" altLang="zh-CN" dirty="0" err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Website：www.nps.energy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944360" y="1757680"/>
            <a:ext cx="3444875" cy="3419475"/>
          </a:xfrm>
          <a:prstGeom prst="ellipse">
            <a:avLst/>
          </a:prstGeom>
        </p:spPr>
      </p:pic>
      <p:pic>
        <p:nvPicPr>
          <p:cNvPr id="18" name="图片 17" descr="NPS中澳储能（蓝色）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08965" y="326390"/>
            <a:ext cx="1082040" cy="313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5000"/>
    </mc:Choice>
    <mc:Fallback>
      <p:transition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-24130" y="5118100"/>
            <a:ext cx="12229465" cy="17399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C3282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14087" y="326097"/>
            <a:ext cx="3690822" cy="430530"/>
            <a:chOff x="214087" y="376897"/>
            <a:chExt cx="3690822" cy="430530"/>
          </a:xfrm>
        </p:grpSpPr>
        <p:sp>
          <p:nvSpPr>
            <p:cNvPr id="62" name="文本框 61"/>
            <p:cNvSpPr txBox="1"/>
            <p:nvPr/>
          </p:nvSpPr>
          <p:spPr>
            <a:xfrm flipH="1">
              <a:off x="421934" y="376897"/>
              <a:ext cx="3482975" cy="4305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PROJECT OVERVIEW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aphicFrame>
        <p:nvGraphicFramePr>
          <p:cNvPr id="13" name="表格 12"/>
          <p:cNvGraphicFramePr/>
          <p:nvPr>
            <p:custDataLst>
              <p:tags r:id="rId1"/>
            </p:custDataLst>
          </p:nvPr>
        </p:nvGraphicFramePr>
        <p:xfrm>
          <a:off x="668654" y="1078230"/>
          <a:ext cx="10843895" cy="54025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290320"/>
                <a:gridCol w="9553575"/>
              </a:tblGrid>
              <a:tr h="55308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Company’s Vision</a:t>
                      </a:r>
                      <a:r>
                        <a:rPr lang="zh-CN" altLang="en-US" sz="1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：</a:t>
                      </a:r>
                      <a:endParaRPr lang="zh-CN" altLang="en-US" sz="1200" b="1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Provide low-cost and high-safety LiFePO4 energy storage solutions to global customers.</a:t>
                      </a:r>
                      <a:endParaRPr lang="en-US" altLang="zh-C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</a:tr>
              <a:tr h="54991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1200" b="1" dirty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Company’s Business</a:t>
                      </a:r>
                      <a:endParaRPr lang="zh-CN" altLang="en-US" sz="1200" b="1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ClrTx/>
                        <a:buSzTx/>
                        <a:buFontTx/>
                        <a:buNone/>
                      </a:pPr>
                      <a:r>
                        <a:rPr lang="en-US" altLang="zh-CN" sz="14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Design, R&amp;D and Sales of LifePO4 energy storage system.</a:t>
                      </a:r>
                      <a:endParaRPr lang="en-US" altLang="zh-CN" sz="14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4287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1200" b="1" dirty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Project Highlights</a:t>
                      </a:r>
                      <a:endParaRPr lang="zh-CN" altLang="en-US" sz="1200" b="1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spcBef>
                          <a:spcPts val="600"/>
                        </a:spcBef>
                        <a:buFont typeface="Wingdings" panose="05000000000000000000" charset="0"/>
                        <a:buChar char="Ø"/>
                      </a:pPr>
                      <a:r>
                        <a:rPr lang="en-US" altLang="zh-CN" sz="1600" b="1" dirty="0">
                          <a:solidFill>
                            <a:srgbClr val="0C3282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Market Demand</a:t>
                      </a:r>
                      <a:r>
                        <a:rPr lang="zh-CN" altLang="en-US" sz="1600" b="1" dirty="0">
                          <a:solidFill>
                            <a:srgbClr val="0C3282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r>
                        <a:rPr lang="en-US" altLang="zh-CN" sz="1400" kern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Energy storage products are the key to reach the </a:t>
                      </a:r>
                      <a:r>
                        <a:rPr lang="en-US" altLang="zh-CN" sz="1400" b="1" kern="1200" dirty="0">
                          <a:solidFill>
                            <a:srgbClr val="C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CO2 emission peak </a:t>
                      </a:r>
                      <a:r>
                        <a:rPr lang="en-US" altLang="zh-CN" sz="1400" kern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and achieve </a:t>
                      </a:r>
                      <a:r>
                        <a:rPr lang="en-US" altLang="zh-CN" sz="1400" b="1" kern="1200" dirty="0">
                          <a:solidFill>
                            <a:srgbClr val="C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carbon neutrality</a:t>
                      </a:r>
                      <a:r>
                        <a:rPr lang="en-US" altLang="zh-CN" sz="1400" kern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, the future market is worth trillions.</a:t>
                      </a:r>
                      <a:endParaRPr lang="en-US" altLang="zh-CN" sz="1400" kern="12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342900" indent="-342900" algn="just">
                        <a:spcBef>
                          <a:spcPts val="600"/>
                        </a:spcBef>
                        <a:buFont typeface="Wingdings" panose="05000000000000000000" charset="0"/>
                        <a:buChar char="Ø"/>
                      </a:pPr>
                      <a:r>
                        <a:rPr kumimoji="0" lang="en-US" altLang="zh-CN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282"/>
                          </a:solidFill>
                          <a:effectLst/>
                          <a:uLnTx/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Market Requirement</a:t>
                      </a:r>
                      <a:r>
                        <a:rPr kumimoji="0" lang="zh-CN" alt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282"/>
                          </a:solidFill>
                          <a:effectLst/>
                          <a:uLnTx/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r>
                        <a:rPr lang="en-US" altLang="zh-CN" sz="1400" b="1" dirty="0">
                          <a:solidFill>
                            <a:srgbClr val="C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Cost and safety </a:t>
                      </a:r>
                      <a:r>
                        <a:rPr lang="en-US" altLang="zh-CN" sz="14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are the decisive factors for the promotion of energy storage systems. </a:t>
                      </a:r>
                      <a:endParaRPr lang="zh-CN" altLang="en-US" sz="14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charset="0"/>
                        <a:buChar char="Ø"/>
                        <a:defRPr/>
                      </a:pPr>
                      <a:r>
                        <a:rPr lang="en-US" altLang="zh-CN" sz="1600" b="1" dirty="0">
                          <a:solidFill>
                            <a:srgbClr val="0C3282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NPS’s Core Technologies</a:t>
                      </a:r>
                      <a:r>
                        <a:rPr lang="zh-CN" altLang="en-US" sz="1600" b="1" dirty="0">
                          <a:solidFill>
                            <a:srgbClr val="0C3282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r>
                        <a:rPr lang="en-US" altLang="zh-CN" sz="14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Through technological innovations on anode &amp; cathode pole pieces, electrolyte formula, fire extinguishing &amp; thermal control system, heat-conducting fire extinguishing tube, flammable fume collection, production process of the lithium battery, NPS has obtained </a:t>
                      </a:r>
                      <a:r>
                        <a:rPr lang="en-US" altLang="zh-CN" sz="1400" b="1" dirty="0">
                          <a:solidFill>
                            <a:srgbClr val="C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more than 200 patents </a:t>
                      </a:r>
                      <a:r>
                        <a:rPr lang="en-US" altLang="zh-CN" sz="14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and successfully solved </a:t>
                      </a:r>
                      <a:r>
                        <a:rPr lang="en-US" altLang="zh-CN" sz="1400" b="1" dirty="0">
                          <a:solidFill>
                            <a:srgbClr val="C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three major problems (hazardous, heat dissipation, short circuit) </a:t>
                      </a:r>
                      <a:r>
                        <a:rPr lang="en-US" altLang="zh-CN" sz="14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that the large capacity battery has been facing. Oversetting the current design concept of lithium batteries and systems, NPS has successfully developed a lithium battery pack with the world's </a:t>
                      </a:r>
                      <a:r>
                        <a:rPr lang="en-US" altLang="zh-CN" sz="1400" b="1" dirty="0">
                          <a:solidFill>
                            <a:srgbClr val="C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largest capacity, </a:t>
                      </a:r>
                      <a:r>
                        <a:rPr lang="en-US" altLang="zh-CN" sz="14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which is revolutionary to the upgrade of energy storage technologies.</a:t>
                      </a:r>
                      <a:endParaRPr lang="en-US" altLang="zh-CN" sz="14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charset="0"/>
                        <a:buChar char="Ø"/>
                        <a:defRPr/>
                      </a:pPr>
                      <a:r>
                        <a:rPr kumimoji="0" lang="en-US" altLang="zh-CN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282"/>
                          </a:solidFill>
                          <a:effectLst/>
                          <a:uLnTx/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Advantages of NPS Products</a:t>
                      </a:r>
                      <a:r>
                        <a:rPr kumimoji="0" lang="zh-CN" alt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282"/>
                          </a:solidFill>
                          <a:effectLst/>
                          <a:uLnTx/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r>
                        <a:rPr lang="en-US" altLang="zh-CN" sz="1400" b="1" dirty="0">
                          <a:solidFill>
                            <a:srgbClr val="C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No.1 in the world </a:t>
                      </a:r>
                      <a:r>
                        <a:rPr lang="en-US" altLang="zh-CN" sz="14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in capacity of single battery pack, cycle life, safety and use-cost.</a:t>
                      </a:r>
                      <a:endParaRPr lang="en-US" altLang="zh-CN" sz="14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5181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1200" b="1" dirty="0">
                          <a:solidFill>
                            <a:schemeClr val="bg1"/>
                          </a:solidFill>
                          <a:uFillTx/>
                          <a:latin typeface="Arial" panose="020B0604020202020204" pitchFamily="34" charset="0"/>
                          <a:ea typeface="思源黑体 Medium" panose="020B0600000000000000" charset="-122"/>
                          <a:cs typeface="Arial" panose="020B0604020202020204" pitchFamily="34" charset="0"/>
                          <a:sym typeface="+mn-ea"/>
                        </a:rPr>
                        <a:t>Business Mode</a:t>
                      </a:r>
                      <a:endParaRPr lang="zh-CN" altLang="en-US" sz="1200" b="1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ClrTx/>
                        <a:buSzTx/>
                        <a:buFont typeface="Wingdings" panose="05000000000000000000" charset="0"/>
                        <a:buNone/>
                      </a:pPr>
                      <a:r>
                        <a:rPr lang="en-US" altLang="zh-CN" sz="14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With technology as the core, NPS plans to establish joint-venture manufacturing plant worldwide by utilizing industrial capitals.</a:t>
                      </a:r>
                      <a:endParaRPr lang="en-US" altLang="zh-CN" sz="14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3213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1200" b="1" dirty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Financing Plan</a:t>
                      </a:r>
                      <a:endParaRPr lang="zh-CN" altLang="en-US" sz="1200" b="1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14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The pre-A round is planned to raise 50 million yuan with an estimated value of 500 million yuan.</a:t>
                      </a:r>
                      <a:endParaRPr sz="14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18" name="图片 17" descr="NPS中澳储能（蓝色）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869930" y="326390"/>
            <a:ext cx="1082040" cy="313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14087" y="326097"/>
            <a:ext cx="5881913" cy="430887"/>
            <a:chOff x="214087" y="376897"/>
            <a:chExt cx="5881913" cy="430887"/>
          </a:xfrm>
        </p:grpSpPr>
        <p:sp>
          <p:nvSpPr>
            <p:cNvPr id="62" name="文本框 61"/>
            <p:cNvSpPr txBox="1"/>
            <p:nvPr/>
          </p:nvSpPr>
          <p:spPr>
            <a:xfrm flipH="1">
              <a:off x="421934" y="376897"/>
              <a:ext cx="567406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COMPANY INTRODUCTION</a:t>
              </a:r>
              <a:endPara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sp>
        <p:nvSpPr>
          <p:cNvPr id="42" name="TextBox 19"/>
          <p:cNvSpPr txBox="1">
            <a:spLocks noChangeArrowheads="1"/>
          </p:cNvSpPr>
          <p:nvPr/>
        </p:nvSpPr>
        <p:spPr bwMode="auto">
          <a:xfrm>
            <a:off x="763417" y="2553995"/>
            <a:ext cx="10665166" cy="239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 fontAlgn="auto"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provides low-cost and high-safety holistic energy storage solutions to customers around the world depending on its large-capacity lithium iron phosphate battery. The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company's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s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products include large-capacity lithium iron phosphate battery, container energy storage system and others.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0"/>
          <p:cNvSpPr/>
          <p:nvPr/>
        </p:nvSpPr>
        <p:spPr>
          <a:xfrm>
            <a:off x="582387" y="1484724"/>
            <a:ext cx="11476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0B318F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Australia National Power Storage Holding Pty Ltd</a:t>
            </a:r>
            <a:endParaRPr lang="en-US" altLang="zh-CN" sz="3600" b="1" dirty="0">
              <a:solidFill>
                <a:srgbClr val="0B318F"/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2387" y="2476500"/>
            <a:ext cx="11061926" cy="2952750"/>
          </a:xfrm>
          <a:prstGeom prst="rect">
            <a:avLst/>
          </a:prstGeom>
          <a:noFill/>
          <a:ln w="34925">
            <a:gradFill>
              <a:gsLst>
                <a:gs pos="87000">
                  <a:srgbClr val="FFFFFF">
                    <a:alpha val="0"/>
                  </a:srgbClr>
                </a:gs>
                <a:gs pos="18000">
                  <a:srgbClr val="FFFFFF">
                    <a:alpha val="0"/>
                  </a:srgbClr>
                </a:gs>
                <a:gs pos="0">
                  <a:srgbClr val="0C3282"/>
                </a:gs>
                <a:gs pos="100000">
                  <a:srgbClr val="0C3282"/>
                </a:gs>
              </a:gsLst>
              <a:lin ang="13500000" scaled="1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 descr="NPS中澳储能（蓝色）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869930" y="326390"/>
            <a:ext cx="1082040" cy="313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14087" y="326097"/>
            <a:ext cx="3426027" cy="430530"/>
            <a:chOff x="214087" y="376897"/>
            <a:chExt cx="3426027" cy="430530"/>
          </a:xfrm>
        </p:grpSpPr>
        <p:sp>
          <p:nvSpPr>
            <p:cNvPr id="62" name="文本框 61"/>
            <p:cNvSpPr txBox="1"/>
            <p:nvPr/>
          </p:nvSpPr>
          <p:spPr>
            <a:xfrm flipH="1">
              <a:off x="421934" y="376897"/>
              <a:ext cx="3218180" cy="4305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R&amp;D INNOVATION</a:t>
              </a:r>
              <a:endPara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14087" y="796752"/>
            <a:ext cx="11717563" cy="7774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With the following technological innovations, we have solved three major problems that large capacity battery pack has been facing: 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fire hazard, heat dissipation, short circuit.</a:t>
            </a:r>
            <a:endParaRPr lang="en-US" altLang="zh-CN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7" name="六边形 26"/>
          <p:cNvSpPr/>
          <p:nvPr/>
        </p:nvSpPr>
        <p:spPr>
          <a:xfrm>
            <a:off x="1509395" y="4493895"/>
            <a:ext cx="397510" cy="345440"/>
          </a:xfrm>
          <a:prstGeom prst="hexagon">
            <a:avLst>
              <a:gd name="adj" fmla="val 45267"/>
              <a:gd name="vf" fmla="val 115470"/>
            </a:avLst>
          </a:prstGeom>
          <a:gradFill>
            <a:gsLst>
              <a:gs pos="84000">
                <a:schemeClr val="accent1"/>
              </a:gs>
              <a:gs pos="0">
                <a:schemeClr val="accent2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sz="2400" b="1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旁门左道出品"/>
          <p:cNvSpPr/>
          <p:nvPr/>
        </p:nvSpPr>
        <p:spPr>
          <a:xfrm>
            <a:off x="1884680" y="4687570"/>
            <a:ext cx="153670" cy="133350"/>
          </a:xfrm>
          <a:prstGeom prst="hexagon">
            <a:avLst>
              <a:gd name="adj" fmla="val 45267"/>
              <a:gd name="vf" fmla="val 115470"/>
            </a:avLst>
          </a:prstGeom>
          <a:gradFill flip="none" rotWithShape="1">
            <a:gsLst>
              <a:gs pos="0">
                <a:schemeClr val="accent1">
                  <a:alpha val="77000"/>
                </a:schemeClr>
              </a:gs>
              <a:gs pos="100000">
                <a:schemeClr val="accent1">
                  <a:alpha val="0"/>
                </a:schemeClr>
              </a:gs>
            </a:gsLst>
            <a:lin ang="16200000" scaled="1"/>
            <a:tileRect/>
          </a:gradFill>
          <a:ln w="12700">
            <a:gradFill flip="none" rotWithShape="1">
              <a:gsLst>
                <a:gs pos="0">
                  <a:schemeClr val="accent1">
                    <a:alpha val="49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89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7" tIns="28713" rIns="57427" bIns="28713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7020" fontAlgn="auto"/>
            <a:endParaRPr lang="zh-CN" altLang="en-US" sz="1400" b="1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522980" y="3354705"/>
            <a:ext cx="748030" cy="768985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六边形 29"/>
          <p:cNvSpPr/>
          <p:nvPr/>
        </p:nvSpPr>
        <p:spPr>
          <a:xfrm>
            <a:off x="3320415" y="1744980"/>
            <a:ext cx="2583180" cy="2243455"/>
          </a:xfrm>
          <a:prstGeom prst="hexagon">
            <a:avLst>
              <a:gd name="adj" fmla="val 48940"/>
              <a:gd name="vf" fmla="val 115470"/>
            </a:avLst>
          </a:prstGeom>
          <a:solidFill>
            <a:schemeClr val="accent1"/>
          </a:solidFill>
          <a:ln>
            <a:noFill/>
          </a:ln>
          <a:effectLst>
            <a:outerShdw blurRad="444500" dist="317500" dir="5400000" sx="92000" sy="92000" algn="t" rotWithShape="0">
              <a:schemeClr val="accent1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b="1" strike="noStrike" noProof="1"/>
          </a:p>
        </p:txBody>
      </p:sp>
      <p:sp>
        <p:nvSpPr>
          <p:cNvPr id="31" name="六边形 30"/>
          <p:cNvSpPr/>
          <p:nvPr/>
        </p:nvSpPr>
        <p:spPr>
          <a:xfrm>
            <a:off x="1701800" y="3002280"/>
            <a:ext cx="2583180" cy="2243455"/>
          </a:xfrm>
          <a:prstGeom prst="hexagon">
            <a:avLst>
              <a:gd name="adj" fmla="val 48940"/>
              <a:gd name="vf" fmla="val 115470"/>
            </a:avLst>
          </a:prstGeom>
          <a:solidFill>
            <a:schemeClr val="accent1"/>
          </a:solidFill>
          <a:ln>
            <a:noFill/>
          </a:ln>
          <a:effectLst>
            <a:outerShdw blurRad="444500" dist="317500" dir="5400000" sx="92000" sy="92000" algn="t" rotWithShape="0">
              <a:schemeClr val="accent1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sz="2400" b="1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六边形 32"/>
          <p:cNvSpPr/>
          <p:nvPr/>
        </p:nvSpPr>
        <p:spPr>
          <a:xfrm>
            <a:off x="6557645" y="1744980"/>
            <a:ext cx="2583180" cy="2243455"/>
          </a:xfrm>
          <a:prstGeom prst="hexagon">
            <a:avLst>
              <a:gd name="adj" fmla="val 48940"/>
              <a:gd name="vf" fmla="val 115470"/>
            </a:avLst>
          </a:prstGeom>
          <a:solidFill>
            <a:schemeClr val="accent1"/>
          </a:solidFill>
          <a:ln>
            <a:noFill/>
          </a:ln>
          <a:effectLst>
            <a:outerShdw blurRad="444500" dist="317500" dir="5400000" sx="92000" sy="92000" algn="t" rotWithShape="0">
              <a:schemeClr val="accent1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b="1" strike="noStrike" noProof="1"/>
          </a:p>
        </p:txBody>
      </p:sp>
      <p:sp>
        <p:nvSpPr>
          <p:cNvPr id="34" name="六边形 33"/>
          <p:cNvSpPr/>
          <p:nvPr/>
        </p:nvSpPr>
        <p:spPr>
          <a:xfrm>
            <a:off x="8176895" y="3002280"/>
            <a:ext cx="2583180" cy="2243455"/>
          </a:xfrm>
          <a:prstGeom prst="hexagon">
            <a:avLst>
              <a:gd name="adj" fmla="val 48940"/>
              <a:gd name="vf" fmla="val 115470"/>
            </a:avLst>
          </a:prstGeom>
          <a:solidFill>
            <a:schemeClr val="accent1"/>
          </a:solidFill>
          <a:ln>
            <a:noFill/>
          </a:ln>
          <a:effectLst>
            <a:outerShdw blurRad="444500" dist="317500" dir="5400000" sx="92000" sy="92000" algn="t" rotWithShape="0">
              <a:schemeClr val="accent1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sz="2400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6029325" y="2413635"/>
            <a:ext cx="397510" cy="345440"/>
          </a:xfrm>
          <a:prstGeom prst="hexagon">
            <a:avLst>
              <a:gd name="adj" fmla="val 45267"/>
              <a:gd name="vf" fmla="val 115470"/>
            </a:avLst>
          </a:prstGeom>
          <a:gradFill>
            <a:gsLst>
              <a:gs pos="84000">
                <a:schemeClr val="accent1"/>
              </a:gs>
              <a:gs pos="0">
                <a:schemeClr val="accent2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sz="2400" b="1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旁门左道出品"/>
          <p:cNvSpPr/>
          <p:nvPr/>
        </p:nvSpPr>
        <p:spPr>
          <a:xfrm>
            <a:off x="6403975" y="2607310"/>
            <a:ext cx="153670" cy="133350"/>
          </a:xfrm>
          <a:prstGeom prst="hexagon">
            <a:avLst>
              <a:gd name="adj" fmla="val 45267"/>
              <a:gd name="vf" fmla="val 115470"/>
            </a:avLst>
          </a:prstGeom>
          <a:gradFill flip="none" rotWithShape="1">
            <a:gsLst>
              <a:gs pos="0">
                <a:schemeClr val="accent1">
                  <a:alpha val="77000"/>
                </a:schemeClr>
              </a:gs>
              <a:gs pos="100000">
                <a:schemeClr val="accent1">
                  <a:alpha val="0"/>
                </a:schemeClr>
              </a:gs>
            </a:gsLst>
            <a:lin ang="16200000" scaled="1"/>
            <a:tileRect/>
          </a:gradFill>
          <a:ln w="12700">
            <a:gradFill flip="none" rotWithShape="1">
              <a:gsLst>
                <a:gs pos="0">
                  <a:schemeClr val="accent1">
                    <a:alpha val="49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89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7" tIns="28713" rIns="57427" bIns="28713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7020" fontAlgn="auto"/>
            <a:endParaRPr lang="zh-CN" altLang="en-US" sz="1400" b="1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六边形 37"/>
          <p:cNvSpPr/>
          <p:nvPr/>
        </p:nvSpPr>
        <p:spPr>
          <a:xfrm>
            <a:off x="10380980" y="4505960"/>
            <a:ext cx="397510" cy="345440"/>
          </a:xfrm>
          <a:prstGeom prst="hexagon">
            <a:avLst>
              <a:gd name="adj" fmla="val 45267"/>
              <a:gd name="vf" fmla="val 115470"/>
            </a:avLst>
          </a:prstGeom>
          <a:gradFill>
            <a:gsLst>
              <a:gs pos="84000">
                <a:schemeClr val="accent1"/>
              </a:gs>
              <a:gs pos="0">
                <a:schemeClr val="accent2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sz="2400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旁门左道出品"/>
          <p:cNvSpPr/>
          <p:nvPr/>
        </p:nvSpPr>
        <p:spPr>
          <a:xfrm>
            <a:off x="10756265" y="4700270"/>
            <a:ext cx="153670" cy="133350"/>
          </a:xfrm>
          <a:prstGeom prst="hexagon">
            <a:avLst>
              <a:gd name="adj" fmla="val 45267"/>
              <a:gd name="vf" fmla="val 115470"/>
            </a:avLst>
          </a:prstGeom>
          <a:gradFill flip="none" rotWithShape="1">
            <a:gsLst>
              <a:gs pos="0">
                <a:schemeClr val="accent1">
                  <a:alpha val="77000"/>
                </a:schemeClr>
              </a:gs>
              <a:gs pos="100000">
                <a:schemeClr val="accent1">
                  <a:alpha val="0"/>
                </a:schemeClr>
              </a:gs>
            </a:gsLst>
            <a:lin ang="16200000" scaled="1"/>
            <a:tileRect/>
          </a:gradFill>
          <a:ln w="12700">
            <a:gradFill flip="none" rotWithShape="1">
              <a:gsLst>
                <a:gs pos="0">
                  <a:schemeClr val="accent1">
                    <a:alpha val="49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89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7" tIns="28713" rIns="57427" bIns="28713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7020" fontAlgn="auto"/>
            <a:endParaRPr lang="zh-CN" altLang="en-US" sz="1400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193" name="文本框 3"/>
          <p:cNvSpPr txBox="1"/>
          <p:nvPr/>
        </p:nvSpPr>
        <p:spPr>
          <a:xfrm>
            <a:off x="2097713" y="3317757"/>
            <a:ext cx="1762555" cy="174547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Dedicated lithium battery heat-conducting &amp; fire extinguishing tube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50194" name="文本框 62"/>
          <p:cNvSpPr txBox="1"/>
          <p:nvPr/>
        </p:nvSpPr>
        <p:spPr>
          <a:xfrm>
            <a:off x="3578860" y="2578286"/>
            <a:ext cx="1964055" cy="6502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Long-life positive &amp; negative pole piece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50196" name="文本框 64"/>
          <p:cNvSpPr txBox="1"/>
          <p:nvPr/>
        </p:nvSpPr>
        <p:spPr>
          <a:xfrm>
            <a:off x="6710997" y="2528874"/>
            <a:ext cx="2327275" cy="62517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Special additives to electrolyte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50197" name="文本框 65"/>
          <p:cNvSpPr txBox="1"/>
          <p:nvPr/>
        </p:nvSpPr>
        <p:spPr>
          <a:xfrm>
            <a:off x="8385901" y="3659001"/>
            <a:ext cx="2272574" cy="90524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Independent and </a:t>
            </a:r>
            <a:r>
              <a:rPr lang="en-US" altLang="zh-CN" sz="1400" b="1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pricise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 temperature control system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23" name="文本框 63"/>
          <p:cNvSpPr txBox="1"/>
          <p:nvPr/>
        </p:nvSpPr>
        <p:spPr>
          <a:xfrm>
            <a:off x="3706752" y="4829555"/>
            <a:ext cx="1570355" cy="90524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Fume collection system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44" name="六边形 43"/>
          <p:cNvSpPr/>
          <p:nvPr/>
        </p:nvSpPr>
        <p:spPr>
          <a:xfrm>
            <a:off x="4936490" y="4123690"/>
            <a:ext cx="2583180" cy="2243455"/>
          </a:xfrm>
          <a:prstGeom prst="hexagon">
            <a:avLst>
              <a:gd name="adj" fmla="val 48940"/>
              <a:gd name="vf" fmla="val 115470"/>
            </a:avLst>
          </a:prstGeom>
          <a:solidFill>
            <a:schemeClr val="accent1"/>
          </a:solidFill>
          <a:ln>
            <a:noFill/>
          </a:ln>
          <a:effectLst>
            <a:outerShdw blurRad="444500" dist="317500" dir="5400000" sx="92000" sy="92000" algn="t" rotWithShape="0">
              <a:schemeClr val="accent1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strike="noStrike" noProof="1"/>
          </a:p>
        </p:txBody>
      </p:sp>
      <p:sp>
        <p:nvSpPr>
          <p:cNvPr id="45" name="文本框 63"/>
          <p:cNvSpPr txBox="1"/>
          <p:nvPr/>
        </p:nvSpPr>
        <p:spPr>
          <a:xfrm>
            <a:off x="5276624" y="4932680"/>
            <a:ext cx="1912620" cy="62517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Roboto Regular" panose="02000000000000000000" charset="0"/>
                <a:ea typeface="思源黑体 CN Regular" panose="020B0500000000000000" charset="-122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Unique production process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pic>
        <p:nvPicPr>
          <p:cNvPr id="18" name="图片 17" descr="NPS中澳储能（蓝色）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869930" y="326390"/>
            <a:ext cx="1082040" cy="313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14087" y="289823"/>
            <a:ext cx="8939987" cy="861774"/>
            <a:chOff x="214087" y="340623"/>
            <a:chExt cx="8939987" cy="861774"/>
          </a:xfrm>
        </p:grpSpPr>
        <p:sp>
          <p:nvSpPr>
            <p:cNvPr id="62" name="文本框 61"/>
            <p:cNvSpPr txBox="1"/>
            <p:nvPr/>
          </p:nvSpPr>
          <p:spPr>
            <a:xfrm flipH="1">
              <a:off x="421933" y="340623"/>
              <a:ext cx="8732141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l">
                <a:defRPr/>
              </a:pPr>
              <a:r>
                <a:rPr lang="en-US" altLang="zh-CN" sz="28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RANKING IN THE FILED --Four major performance indicators rank No. 1 in the world 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pic>
        <p:nvPicPr>
          <p:cNvPr id="18" name="图片 17" descr="NPS中澳储能（蓝色）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869930" y="326390"/>
            <a:ext cx="1082040" cy="3136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830" y="1501775"/>
            <a:ext cx="4371975" cy="459295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08965" y="2172970"/>
            <a:ext cx="858520" cy="858520"/>
            <a:chOff x="1092" y="4005"/>
            <a:chExt cx="1352" cy="1352"/>
          </a:xfrm>
        </p:grpSpPr>
        <p:sp>
          <p:nvSpPr>
            <p:cNvPr id="91" name="椭圆 90"/>
            <p:cNvSpPr/>
            <p:nvPr/>
          </p:nvSpPr>
          <p:spPr>
            <a:xfrm>
              <a:off x="1092" y="4005"/>
              <a:ext cx="1353" cy="1353"/>
            </a:xfrm>
            <a:prstGeom prst="ellipse">
              <a:avLst/>
            </a:prstGeom>
            <a:solidFill>
              <a:srgbClr val="1F3C7A"/>
            </a:solidFill>
            <a:ln w="10001">
              <a:gradFill>
                <a:gsLst>
                  <a:gs pos="100000">
                    <a:schemeClr val="accent1"/>
                  </a:gs>
                  <a:gs pos="20000">
                    <a:schemeClr val="accent1">
                      <a:alpha val="48000"/>
                    </a:schemeClr>
                  </a:gs>
                  <a:gs pos="45000">
                    <a:schemeClr val="accent1">
                      <a:alpha val="4300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853" tIns="30927" rIns="61853" bIns="30927" rtlCol="0" anchor="ctr"/>
            <a:p>
              <a:pPr algn="ctr"/>
              <a:endParaRPr lang="zh-CN" altLang="en-US" sz="1215" dirty="0"/>
            </a:p>
          </p:txBody>
        </p:sp>
        <p:sp>
          <p:nvSpPr>
            <p:cNvPr id="38" name="pie-chart_150446"/>
            <p:cNvSpPr/>
            <p:nvPr/>
          </p:nvSpPr>
          <p:spPr>
            <a:xfrm>
              <a:off x="1392" y="4519"/>
              <a:ext cx="750" cy="348"/>
            </a:xfrm>
            <a:custGeom>
              <a:avLst/>
              <a:gdLst>
                <a:gd name="connsiteX0" fmla="*/ 203390 w 605575"/>
                <a:gd name="connsiteY0" fmla="*/ 113919 h 281036"/>
                <a:gd name="connsiteX1" fmla="*/ 256591 w 605575"/>
                <a:gd name="connsiteY1" fmla="*/ 136675 h 281036"/>
                <a:gd name="connsiteX2" fmla="*/ 261753 w 605575"/>
                <a:gd name="connsiteY2" fmla="*/ 120789 h 281036"/>
                <a:gd name="connsiteX3" fmla="*/ 279535 w 605575"/>
                <a:gd name="connsiteY3" fmla="*/ 116066 h 281036"/>
                <a:gd name="connsiteX4" fmla="*/ 338759 w 605575"/>
                <a:gd name="connsiteY4" fmla="*/ 136103 h 281036"/>
                <a:gd name="connsiteX5" fmla="*/ 331876 w 605575"/>
                <a:gd name="connsiteY5" fmla="*/ 161149 h 281036"/>
                <a:gd name="connsiteX6" fmla="*/ 281256 w 605575"/>
                <a:gd name="connsiteY6" fmla="*/ 144404 h 281036"/>
                <a:gd name="connsiteX7" fmla="*/ 280252 w 605575"/>
                <a:gd name="connsiteY7" fmla="*/ 154279 h 281036"/>
                <a:gd name="connsiteX8" fmla="*/ 263761 w 605575"/>
                <a:gd name="connsiteY8" fmla="*/ 166874 h 281036"/>
                <a:gd name="connsiteX9" fmla="*/ 196506 w 605575"/>
                <a:gd name="connsiteY9" fmla="*/ 138965 h 281036"/>
                <a:gd name="connsiteX10" fmla="*/ 203390 w 605575"/>
                <a:gd name="connsiteY10" fmla="*/ 113919 h 281036"/>
                <a:gd name="connsiteX11" fmla="*/ 332557 w 605575"/>
                <a:gd name="connsiteY11" fmla="*/ 95491 h 281036"/>
                <a:gd name="connsiteX12" fmla="*/ 241359 w 605575"/>
                <a:gd name="connsiteY12" fmla="*/ 98354 h 281036"/>
                <a:gd name="connsiteX13" fmla="*/ 102555 w 605575"/>
                <a:gd name="connsiteY13" fmla="*/ 100214 h 281036"/>
                <a:gd name="connsiteX14" fmla="*/ 101265 w 605575"/>
                <a:gd name="connsiteY14" fmla="*/ 181081 h 281036"/>
                <a:gd name="connsiteX15" fmla="*/ 428200 w 605575"/>
                <a:gd name="connsiteY15" fmla="*/ 181224 h 281036"/>
                <a:gd name="connsiteX16" fmla="*/ 423755 w 605575"/>
                <a:gd name="connsiteY16" fmla="*/ 97781 h 281036"/>
                <a:gd name="connsiteX17" fmla="*/ 332557 w 605575"/>
                <a:gd name="connsiteY17" fmla="*/ 95491 h 281036"/>
                <a:gd name="connsiteX18" fmla="*/ 532034 w 605575"/>
                <a:gd name="connsiteY18" fmla="*/ 90175 h 281036"/>
                <a:gd name="connsiteX19" fmla="*/ 533181 w 605575"/>
                <a:gd name="connsiteY19" fmla="*/ 177372 h 281036"/>
                <a:gd name="connsiteX20" fmla="*/ 552397 w 605575"/>
                <a:gd name="connsiteY20" fmla="*/ 177658 h 281036"/>
                <a:gd name="connsiteX21" fmla="*/ 553257 w 605575"/>
                <a:gd name="connsiteY21" fmla="*/ 90748 h 281036"/>
                <a:gd name="connsiteX22" fmla="*/ 532034 w 605575"/>
                <a:gd name="connsiteY22" fmla="*/ 90175 h 281036"/>
                <a:gd name="connsiteX23" fmla="*/ 338831 w 605575"/>
                <a:gd name="connsiteY23" fmla="*/ 69389 h 281036"/>
                <a:gd name="connsiteX24" fmla="*/ 436086 w 605575"/>
                <a:gd name="connsiteY24" fmla="*/ 73020 h 281036"/>
                <a:gd name="connsiteX25" fmla="*/ 449135 w 605575"/>
                <a:gd name="connsiteY25" fmla="*/ 85902 h 281036"/>
                <a:gd name="connsiteX26" fmla="*/ 454871 w 605575"/>
                <a:gd name="connsiteY26" fmla="*/ 194249 h 281036"/>
                <a:gd name="connsiteX27" fmla="*/ 441822 w 605575"/>
                <a:gd name="connsiteY27" fmla="*/ 207130 h 281036"/>
                <a:gd name="connsiteX28" fmla="*/ 88073 w 605575"/>
                <a:gd name="connsiteY28" fmla="*/ 207130 h 281036"/>
                <a:gd name="connsiteX29" fmla="*/ 75167 w 605575"/>
                <a:gd name="connsiteY29" fmla="*/ 194249 h 281036"/>
                <a:gd name="connsiteX30" fmla="*/ 76888 w 605575"/>
                <a:gd name="connsiteY30" fmla="*/ 87905 h 281036"/>
                <a:gd name="connsiteX31" fmla="*/ 84201 w 605575"/>
                <a:gd name="connsiteY31" fmla="*/ 76455 h 281036"/>
                <a:gd name="connsiteX32" fmla="*/ 85061 w 605575"/>
                <a:gd name="connsiteY32" fmla="*/ 76169 h 281036"/>
                <a:gd name="connsiteX33" fmla="*/ 85205 w 605575"/>
                <a:gd name="connsiteY33" fmla="*/ 76026 h 281036"/>
                <a:gd name="connsiteX34" fmla="*/ 89793 w 605575"/>
                <a:gd name="connsiteY34" fmla="*/ 74881 h 281036"/>
                <a:gd name="connsiteX35" fmla="*/ 241359 w 605575"/>
                <a:gd name="connsiteY35" fmla="*/ 72305 h 281036"/>
                <a:gd name="connsiteX36" fmla="*/ 338831 w 605575"/>
                <a:gd name="connsiteY36" fmla="*/ 69389 h 281036"/>
                <a:gd name="connsiteX37" fmla="*/ 478116 w 605575"/>
                <a:gd name="connsiteY37" fmla="*/ 53522 h 281036"/>
                <a:gd name="connsiteX38" fmla="*/ 53653 w 605575"/>
                <a:gd name="connsiteY38" fmla="*/ 55240 h 281036"/>
                <a:gd name="connsiteX39" fmla="*/ 52506 w 605575"/>
                <a:gd name="connsiteY39" fmla="*/ 187824 h 281036"/>
                <a:gd name="connsiteX40" fmla="*/ 63117 w 605575"/>
                <a:gd name="connsiteY40" fmla="*/ 227914 h 281036"/>
                <a:gd name="connsiteX41" fmla="*/ 121911 w 605575"/>
                <a:gd name="connsiteY41" fmla="*/ 225480 h 281036"/>
                <a:gd name="connsiteX42" fmla="*/ 484855 w 605575"/>
                <a:gd name="connsiteY42" fmla="*/ 224621 h 281036"/>
                <a:gd name="connsiteX43" fmla="*/ 478116 w 605575"/>
                <a:gd name="connsiteY43" fmla="*/ 53522 h 281036"/>
                <a:gd name="connsiteX44" fmla="*/ 273556 w 605575"/>
                <a:gd name="connsiteY44" fmla="*/ 8 h 281036"/>
                <a:gd name="connsiteX45" fmla="*/ 520562 w 605575"/>
                <a:gd name="connsiteY45" fmla="*/ 2263 h 281036"/>
                <a:gd name="connsiteX46" fmla="*/ 543362 w 605575"/>
                <a:gd name="connsiteY46" fmla="*/ 38774 h 281036"/>
                <a:gd name="connsiteX47" fmla="*/ 585665 w 605575"/>
                <a:gd name="connsiteY47" fmla="*/ 42640 h 281036"/>
                <a:gd name="connsiteX48" fmla="*/ 604737 w 605575"/>
                <a:gd name="connsiteY48" fmla="*/ 67696 h 281036"/>
                <a:gd name="connsiteX49" fmla="*/ 603303 w 605575"/>
                <a:gd name="connsiteY49" fmla="*/ 202715 h 281036"/>
                <a:gd name="connsiteX50" fmla="*/ 577348 w 605575"/>
                <a:gd name="connsiteY50" fmla="*/ 228630 h 281036"/>
                <a:gd name="connsiteX51" fmla="*/ 549672 w 605575"/>
                <a:gd name="connsiteY51" fmla="*/ 229632 h 281036"/>
                <a:gd name="connsiteX52" fmla="*/ 551106 w 605575"/>
                <a:gd name="connsiteY52" fmla="*/ 231351 h 281036"/>
                <a:gd name="connsiteX53" fmla="*/ 532751 w 605575"/>
                <a:gd name="connsiteY53" fmla="*/ 275593 h 281036"/>
                <a:gd name="connsiteX54" fmla="*/ 261869 w 605575"/>
                <a:gd name="connsiteY54" fmla="*/ 276452 h 281036"/>
                <a:gd name="connsiteX55" fmla="*/ 51502 w 605575"/>
                <a:gd name="connsiteY55" fmla="*/ 278886 h 281036"/>
                <a:gd name="connsiteX56" fmla="*/ 22 w 605575"/>
                <a:gd name="connsiteY56" fmla="*/ 210160 h 281036"/>
                <a:gd name="connsiteX57" fmla="*/ 595 w 605575"/>
                <a:gd name="connsiteY57" fmla="*/ 29897 h 281036"/>
                <a:gd name="connsiteX58" fmla="*/ 16656 w 605575"/>
                <a:gd name="connsiteY58" fmla="*/ 6129 h 281036"/>
                <a:gd name="connsiteX59" fmla="*/ 26551 w 605575"/>
                <a:gd name="connsiteY59" fmla="*/ 3982 h 281036"/>
                <a:gd name="connsiteX60" fmla="*/ 273556 w 605575"/>
                <a:gd name="connsiteY60" fmla="*/ 8 h 28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605575" h="281036">
                  <a:moveTo>
                    <a:pt x="203390" y="113919"/>
                  </a:moveTo>
                  <a:cubicBezTo>
                    <a:pt x="221745" y="120073"/>
                    <a:pt x="238809" y="129376"/>
                    <a:pt x="256591" y="136675"/>
                  </a:cubicBezTo>
                  <a:cubicBezTo>
                    <a:pt x="257738" y="131380"/>
                    <a:pt x="259316" y="126084"/>
                    <a:pt x="261753" y="120789"/>
                  </a:cubicBezTo>
                  <a:cubicBezTo>
                    <a:pt x="264908" y="113776"/>
                    <a:pt x="273655" y="113489"/>
                    <a:pt x="279535" y="116066"/>
                  </a:cubicBezTo>
                  <a:cubicBezTo>
                    <a:pt x="298607" y="124510"/>
                    <a:pt x="318970" y="129376"/>
                    <a:pt x="338759" y="136103"/>
                  </a:cubicBezTo>
                  <a:cubicBezTo>
                    <a:pt x="354533" y="141398"/>
                    <a:pt x="347793" y="166445"/>
                    <a:pt x="331876" y="161149"/>
                  </a:cubicBezTo>
                  <a:cubicBezTo>
                    <a:pt x="314955" y="155424"/>
                    <a:pt x="297890" y="150558"/>
                    <a:pt x="281256" y="144404"/>
                  </a:cubicBezTo>
                  <a:cubicBezTo>
                    <a:pt x="280682" y="147696"/>
                    <a:pt x="280252" y="150987"/>
                    <a:pt x="280252" y="154279"/>
                  </a:cubicBezTo>
                  <a:cubicBezTo>
                    <a:pt x="279535" y="162437"/>
                    <a:pt x="272365" y="169450"/>
                    <a:pt x="263761" y="166874"/>
                  </a:cubicBezTo>
                  <a:cubicBezTo>
                    <a:pt x="240387" y="159575"/>
                    <a:pt x="219594" y="146694"/>
                    <a:pt x="196506" y="138965"/>
                  </a:cubicBezTo>
                  <a:cubicBezTo>
                    <a:pt x="180589" y="133670"/>
                    <a:pt x="187472" y="108623"/>
                    <a:pt x="203390" y="113919"/>
                  </a:cubicBezTo>
                  <a:close/>
                  <a:moveTo>
                    <a:pt x="332557" y="95491"/>
                  </a:moveTo>
                  <a:cubicBezTo>
                    <a:pt x="301943" y="96135"/>
                    <a:pt x="271328" y="97638"/>
                    <a:pt x="241359" y="98354"/>
                  </a:cubicBezTo>
                  <a:cubicBezTo>
                    <a:pt x="195044" y="99356"/>
                    <a:pt x="148871" y="97638"/>
                    <a:pt x="102555" y="100214"/>
                  </a:cubicBezTo>
                  <a:cubicBezTo>
                    <a:pt x="102269" y="127123"/>
                    <a:pt x="101695" y="154173"/>
                    <a:pt x="101265" y="181081"/>
                  </a:cubicBezTo>
                  <a:cubicBezTo>
                    <a:pt x="210243" y="179507"/>
                    <a:pt x="319221" y="181081"/>
                    <a:pt x="428200" y="181224"/>
                  </a:cubicBezTo>
                  <a:cubicBezTo>
                    <a:pt x="426766" y="153458"/>
                    <a:pt x="425189" y="125548"/>
                    <a:pt x="423755" y="97781"/>
                  </a:cubicBezTo>
                  <a:cubicBezTo>
                    <a:pt x="393786" y="95062"/>
                    <a:pt x="363172" y="94847"/>
                    <a:pt x="332557" y="95491"/>
                  </a:cubicBezTo>
                  <a:close/>
                  <a:moveTo>
                    <a:pt x="532034" y="90175"/>
                  </a:moveTo>
                  <a:cubicBezTo>
                    <a:pt x="528162" y="118669"/>
                    <a:pt x="527158" y="149166"/>
                    <a:pt x="533181" y="177372"/>
                  </a:cubicBezTo>
                  <a:cubicBezTo>
                    <a:pt x="539634" y="177515"/>
                    <a:pt x="546087" y="177658"/>
                    <a:pt x="552397" y="177658"/>
                  </a:cubicBezTo>
                  <a:cubicBezTo>
                    <a:pt x="553544" y="148736"/>
                    <a:pt x="553687" y="119814"/>
                    <a:pt x="553257" y="90748"/>
                  </a:cubicBezTo>
                  <a:cubicBezTo>
                    <a:pt x="546230" y="90319"/>
                    <a:pt x="539204" y="90175"/>
                    <a:pt x="532034" y="90175"/>
                  </a:cubicBezTo>
                  <a:close/>
                  <a:moveTo>
                    <a:pt x="338831" y="69389"/>
                  </a:moveTo>
                  <a:cubicBezTo>
                    <a:pt x="371524" y="68798"/>
                    <a:pt x="404181" y="69299"/>
                    <a:pt x="436086" y="73020"/>
                  </a:cubicBezTo>
                  <a:cubicBezTo>
                    <a:pt x="443399" y="73879"/>
                    <a:pt x="448705" y="78316"/>
                    <a:pt x="449135" y="85902"/>
                  </a:cubicBezTo>
                  <a:cubicBezTo>
                    <a:pt x="450999" y="122113"/>
                    <a:pt x="453007" y="158181"/>
                    <a:pt x="454871" y="194249"/>
                  </a:cubicBezTo>
                  <a:cubicBezTo>
                    <a:pt x="455301" y="201262"/>
                    <a:pt x="448705" y="207130"/>
                    <a:pt x="441822" y="207130"/>
                  </a:cubicBezTo>
                  <a:cubicBezTo>
                    <a:pt x="323953" y="207130"/>
                    <a:pt x="205941" y="205269"/>
                    <a:pt x="88073" y="207130"/>
                  </a:cubicBezTo>
                  <a:cubicBezTo>
                    <a:pt x="81046" y="207273"/>
                    <a:pt x="75024" y="201119"/>
                    <a:pt x="75167" y="194249"/>
                  </a:cubicBezTo>
                  <a:cubicBezTo>
                    <a:pt x="75311" y="158753"/>
                    <a:pt x="76601" y="123258"/>
                    <a:pt x="76888" y="87905"/>
                  </a:cubicBezTo>
                  <a:cubicBezTo>
                    <a:pt x="76888" y="82037"/>
                    <a:pt x="80043" y="78316"/>
                    <a:pt x="84201" y="76455"/>
                  </a:cubicBezTo>
                  <a:cubicBezTo>
                    <a:pt x="84488" y="76312"/>
                    <a:pt x="84775" y="76312"/>
                    <a:pt x="85061" y="76169"/>
                  </a:cubicBezTo>
                  <a:cubicBezTo>
                    <a:pt x="85061" y="76169"/>
                    <a:pt x="85205" y="76169"/>
                    <a:pt x="85205" y="76026"/>
                  </a:cubicBezTo>
                  <a:cubicBezTo>
                    <a:pt x="86495" y="75453"/>
                    <a:pt x="88073" y="75024"/>
                    <a:pt x="89793" y="74881"/>
                  </a:cubicBezTo>
                  <a:cubicBezTo>
                    <a:pt x="140411" y="71160"/>
                    <a:pt x="190742" y="73450"/>
                    <a:pt x="241359" y="72305"/>
                  </a:cubicBezTo>
                  <a:cubicBezTo>
                    <a:pt x="273408" y="71661"/>
                    <a:pt x="306137" y="69979"/>
                    <a:pt x="338831" y="69389"/>
                  </a:cubicBezTo>
                  <a:close/>
                  <a:moveTo>
                    <a:pt x="478116" y="53522"/>
                  </a:moveTo>
                  <a:cubicBezTo>
                    <a:pt x="336724" y="51374"/>
                    <a:pt x="194902" y="51088"/>
                    <a:pt x="53653" y="55240"/>
                  </a:cubicBezTo>
                  <a:cubicBezTo>
                    <a:pt x="55230" y="99339"/>
                    <a:pt x="53940" y="143725"/>
                    <a:pt x="52506" y="187824"/>
                  </a:cubicBezTo>
                  <a:cubicBezTo>
                    <a:pt x="52076" y="205292"/>
                    <a:pt x="44332" y="227914"/>
                    <a:pt x="63117" y="227914"/>
                  </a:cubicBezTo>
                  <a:cubicBezTo>
                    <a:pt x="82763" y="228057"/>
                    <a:pt x="102265" y="225480"/>
                    <a:pt x="121911" y="225480"/>
                  </a:cubicBezTo>
                  <a:cubicBezTo>
                    <a:pt x="242797" y="225337"/>
                    <a:pt x="363970" y="226626"/>
                    <a:pt x="484855" y="224621"/>
                  </a:cubicBezTo>
                  <a:cubicBezTo>
                    <a:pt x="460477" y="172933"/>
                    <a:pt x="458327" y="106641"/>
                    <a:pt x="478116" y="53522"/>
                  </a:cubicBezTo>
                  <a:close/>
                  <a:moveTo>
                    <a:pt x="273556" y="8"/>
                  </a:moveTo>
                  <a:cubicBezTo>
                    <a:pt x="355975" y="-99"/>
                    <a:pt x="438394" y="832"/>
                    <a:pt x="520562" y="2263"/>
                  </a:cubicBezTo>
                  <a:cubicBezTo>
                    <a:pt x="541785" y="2550"/>
                    <a:pt x="549959" y="22308"/>
                    <a:pt x="543362" y="38774"/>
                  </a:cubicBezTo>
                  <a:cubicBezTo>
                    <a:pt x="557559" y="39204"/>
                    <a:pt x="571612" y="40349"/>
                    <a:pt x="585665" y="42640"/>
                  </a:cubicBezTo>
                  <a:cubicBezTo>
                    <a:pt x="597137" y="44501"/>
                    <a:pt x="604451" y="56958"/>
                    <a:pt x="604737" y="67696"/>
                  </a:cubicBezTo>
                  <a:cubicBezTo>
                    <a:pt x="606028" y="112798"/>
                    <a:pt x="606028" y="157613"/>
                    <a:pt x="603303" y="202715"/>
                  </a:cubicBezTo>
                  <a:cubicBezTo>
                    <a:pt x="602443" y="217892"/>
                    <a:pt x="592118" y="227198"/>
                    <a:pt x="577348" y="228630"/>
                  </a:cubicBezTo>
                  <a:cubicBezTo>
                    <a:pt x="568171" y="229489"/>
                    <a:pt x="558850" y="229632"/>
                    <a:pt x="549672" y="229632"/>
                  </a:cubicBezTo>
                  <a:cubicBezTo>
                    <a:pt x="550102" y="230205"/>
                    <a:pt x="550532" y="230778"/>
                    <a:pt x="551106" y="231351"/>
                  </a:cubicBezTo>
                  <a:cubicBezTo>
                    <a:pt x="567023" y="247816"/>
                    <a:pt x="555408" y="275020"/>
                    <a:pt x="532751" y="275593"/>
                  </a:cubicBezTo>
                  <a:cubicBezTo>
                    <a:pt x="442553" y="278027"/>
                    <a:pt x="352211" y="275593"/>
                    <a:pt x="261869" y="276452"/>
                  </a:cubicBezTo>
                  <a:cubicBezTo>
                    <a:pt x="192751" y="277168"/>
                    <a:pt x="120190" y="284613"/>
                    <a:pt x="51502" y="278886"/>
                  </a:cubicBezTo>
                  <a:cubicBezTo>
                    <a:pt x="9773" y="275450"/>
                    <a:pt x="-552" y="246957"/>
                    <a:pt x="22" y="210160"/>
                  </a:cubicBezTo>
                  <a:cubicBezTo>
                    <a:pt x="1025" y="150025"/>
                    <a:pt x="4467" y="90032"/>
                    <a:pt x="595" y="29897"/>
                  </a:cubicBezTo>
                  <a:cubicBezTo>
                    <a:pt x="-265" y="16868"/>
                    <a:pt x="7192" y="8993"/>
                    <a:pt x="16656" y="6129"/>
                  </a:cubicBezTo>
                  <a:cubicBezTo>
                    <a:pt x="19667" y="4841"/>
                    <a:pt x="22822" y="4125"/>
                    <a:pt x="26551" y="3982"/>
                  </a:cubicBezTo>
                  <a:cubicBezTo>
                    <a:pt x="108719" y="1261"/>
                    <a:pt x="191137" y="116"/>
                    <a:pt x="273556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2" name="Text Placeholder 33"/>
          <p:cNvSpPr txBox="1"/>
          <p:nvPr/>
        </p:nvSpPr>
        <p:spPr>
          <a:xfrm>
            <a:off x="1502410" y="2362200"/>
            <a:ext cx="2460625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No.1 in single battery pack capacity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3000A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h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72135" y="4204335"/>
            <a:ext cx="929005" cy="929005"/>
            <a:chOff x="1036" y="6654"/>
            <a:chExt cx="1463" cy="1463"/>
          </a:xfrm>
        </p:grpSpPr>
        <p:sp>
          <p:nvSpPr>
            <p:cNvPr id="102" name="椭圆 101"/>
            <p:cNvSpPr/>
            <p:nvPr/>
          </p:nvSpPr>
          <p:spPr>
            <a:xfrm>
              <a:off x="1091" y="6709"/>
              <a:ext cx="1353" cy="1353"/>
            </a:xfrm>
            <a:prstGeom prst="ellipse">
              <a:avLst/>
            </a:prstGeom>
            <a:solidFill>
              <a:srgbClr val="1F3C7A"/>
            </a:solidFill>
            <a:ln w="10001">
              <a:gradFill>
                <a:gsLst>
                  <a:gs pos="100000">
                    <a:schemeClr val="accent1"/>
                  </a:gs>
                  <a:gs pos="20000">
                    <a:schemeClr val="accent1">
                      <a:alpha val="48000"/>
                    </a:schemeClr>
                  </a:gs>
                  <a:gs pos="45000">
                    <a:schemeClr val="accent1">
                      <a:alpha val="4300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853" tIns="30927" rIns="61853" bIns="30927" rtlCol="0" anchor="ctr"/>
            <a:p>
              <a:pPr algn="ctr"/>
              <a:endParaRPr lang="zh-CN" altLang="en-US" sz="1215" dirty="0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1036" y="6654"/>
              <a:ext cx="1463" cy="1463"/>
            </a:xfrm>
            <a:prstGeom prst="ellipse">
              <a:avLst/>
            </a:prstGeom>
            <a:noFill/>
            <a:ln w="16746">
              <a:gradFill>
                <a:gsLst>
                  <a:gs pos="79000">
                    <a:schemeClr val="accent1">
                      <a:alpha val="0"/>
                    </a:schemeClr>
                  </a:gs>
                  <a:gs pos="20000">
                    <a:schemeClr val="accent1">
                      <a:alpha val="0"/>
                    </a:schemeClr>
                  </a:gs>
                  <a:gs pos="53000">
                    <a:schemeClr val="accent1">
                      <a:alpha val="4300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853" tIns="30927" rIns="61853" bIns="30927" rtlCol="0" anchor="ctr"/>
            <a:p>
              <a:pPr algn="ctr"/>
              <a:endParaRPr lang="zh-CN" altLang="en-US" sz="1215" dirty="0"/>
            </a:p>
          </p:txBody>
        </p:sp>
      </p:grpSp>
      <p:sp>
        <p:nvSpPr>
          <p:cNvPr id="40" name="pie-chart_150446"/>
          <p:cNvSpPr/>
          <p:nvPr/>
        </p:nvSpPr>
        <p:spPr>
          <a:xfrm>
            <a:off x="860586" y="4416573"/>
            <a:ext cx="352912" cy="476026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88862 h 440259"/>
              <a:gd name="T29" fmla="*/ 88862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278945 h 440259"/>
              <a:gd name="T45" fmla="*/ 278945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3" h="423">
                <a:moveTo>
                  <a:pt x="307" y="51"/>
                </a:moveTo>
                <a:cubicBezTo>
                  <a:pt x="183" y="51"/>
                  <a:pt x="162" y="4"/>
                  <a:pt x="162" y="4"/>
                </a:cubicBezTo>
                <a:cubicBezTo>
                  <a:pt x="161" y="2"/>
                  <a:pt x="159" y="0"/>
                  <a:pt x="156" y="0"/>
                </a:cubicBezTo>
                <a:lnTo>
                  <a:pt x="156" y="0"/>
                </a:lnTo>
                <a:cubicBezTo>
                  <a:pt x="154" y="0"/>
                  <a:pt x="152" y="2"/>
                  <a:pt x="151" y="4"/>
                </a:cubicBezTo>
                <a:cubicBezTo>
                  <a:pt x="150" y="4"/>
                  <a:pt x="129" y="51"/>
                  <a:pt x="6" y="51"/>
                </a:cubicBezTo>
                <a:cubicBezTo>
                  <a:pt x="3" y="51"/>
                  <a:pt x="0" y="54"/>
                  <a:pt x="0" y="57"/>
                </a:cubicBezTo>
                <a:lnTo>
                  <a:pt x="0" y="268"/>
                </a:lnTo>
                <a:cubicBezTo>
                  <a:pt x="0" y="354"/>
                  <a:pt x="148" y="419"/>
                  <a:pt x="154" y="422"/>
                </a:cubicBezTo>
                <a:cubicBezTo>
                  <a:pt x="155" y="422"/>
                  <a:pt x="155" y="423"/>
                  <a:pt x="156" y="423"/>
                </a:cubicBezTo>
                <a:cubicBezTo>
                  <a:pt x="157" y="423"/>
                  <a:pt x="158" y="422"/>
                  <a:pt x="159" y="422"/>
                </a:cubicBezTo>
                <a:cubicBezTo>
                  <a:pt x="165" y="419"/>
                  <a:pt x="313" y="354"/>
                  <a:pt x="313" y="268"/>
                </a:cubicBezTo>
                <a:lnTo>
                  <a:pt x="313" y="57"/>
                </a:lnTo>
                <a:cubicBezTo>
                  <a:pt x="313" y="54"/>
                  <a:pt x="310" y="51"/>
                  <a:pt x="307" y="51"/>
                </a:cubicBezTo>
                <a:close/>
                <a:moveTo>
                  <a:pt x="279" y="255"/>
                </a:moveTo>
                <a:cubicBezTo>
                  <a:pt x="279" y="323"/>
                  <a:pt x="163" y="374"/>
                  <a:pt x="158" y="376"/>
                </a:cubicBezTo>
                <a:cubicBezTo>
                  <a:pt x="158" y="377"/>
                  <a:pt x="157" y="377"/>
                  <a:pt x="156" y="377"/>
                </a:cubicBezTo>
                <a:cubicBezTo>
                  <a:pt x="156" y="377"/>
                  <a:pt x="155" y="377"/>
                  <a:pt x="154" y="376"/>
                </a:cubicBezTo>
                <a:cubicBezTo>
                  <a:pt x="149" y="374"/>
                  <a:pt x="34" y="323"/>
                  <a:pt x="34" y="255"/>
                </a:cubicBezTo>
                <a:lnTo>
                  <a:pt x="34" y="91"/>
                </a:lnTo>
                <a:cubicBezTo>
                  <a:pt x="34" y="88"/>
                  <a:pt x="36" y="86"/>
                  <a:pt x="39" y="86"/>
                </a:cubicBezTo>
                <a:cubicBezTo>
                  <a:pt x="135" y="86"/>
                  <a:pt x="152" y="49"/>
                  <a:pt x="152" y="49"/>
                </a:cubicBezTo>
                <a:cubicBezTo>
                  <a:pt x="153" y="47"/>
                  <a:pt x="154" y="46"/>
                  <a:pt x="156" y="46"/>
                </a:cubicBezTo>
                <a:lnTo>
                  <a:pt x="156" y="46"/>
                </a:lnTo>
                <a:cubicBezTo>
                  <a:pt x="158" y="46"/>
                  <a:pt x="160" y="47"/>
                  <a:pt x="161" y="49"/>
                </a:cubicBezTo>
                <a:cubicBezTo>
                  <a:pt x="161" y="49"/>
                  <a:pt x="177" y="86"/>
                  <a:pt x="274" y="86"/>
                </a:cubicBezTo>
                <a:cubicBezTo>
                  <a:pt x="277" y="86"/>
                  <a:pt x="279" y="88"/>
                  <a:pt x="279" y="91"/>
                </a:cubicBezTo>
                <a:lnTo>
                  <a:pt x="279" y="2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椭圆 29"/>
          <p:cNvSpPr/>
          <p:nvPr/>
        </p:nvSpPr>
        <p:spPr>
          <a:xfrm>
            <a:off x="7251710" y="2145936"/>
            <a:ext cx="928916" cy="928916"/>
          </a:xfrm>
          <a:prstGeom prst="ellipse">
            <a:avLst/>
          </a:prstGeom>
          <a:noFill/>
          <a:ln w="16746">
            <a:gradFill>
              <a:gsLst>
                <a:gs pos="79000">
                  <a:schemeClr val="accent1">
                    <a:alpha val="0"/>
                  </a:schemeClr>
                </a:gs>
                <a:gs pos="20000">
                  <a:schemeClr val="accent1">
                    <a:alpha val="0"/>
                  </a:schemeClr>
                </a:gs>
                <a:gs pos="53000">
                  <a:schemeClr val="accent1">
                    <a:alpha val="43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853" tIns="30927" rIns="61853" bIns="30927" rtlCol="0" anchor="ctr"/>
          <a:lstStyle/>
          <a:p>
            <a:pPr algn="ctr"/>
            <a:endParaRPr lang="zh-CN" altLang="en-US" sz="1215" dirty="0"/>
          </a:p>
        </p:txBody>
      </p:sp>
      <p:sp>
        <p:nvSpPr>
          <p:cNvPr id="96" name="椭圆 95"/>
          <p:cNvSpPr/>
          <p:nvPr/>
        </p:nvSpPr>
        <p:spPr>
          <a:xfrm>
            <a:off x="7283035" y="2178244"/>
            <a:ext cx="859366" cy="859366"/>
          </a:xfrm>
          <a:prstGeom prst="ellipse">
            <a:avLst/>
          </a:prstGeom>
          <a:solidFill>
            <a:srgbClr val="1F3C7A"/>
          </a:solidFill>
          <a:ln w="10001">
            <a:gradFill>
              <a:gsLst>
                <a:gs pos="100000">
                  <a:schemeClr val="accent1"/>
                </a:gs>
                <a:gs pos="20000">
                  <a:schemeClr val="accent1">
                    <a:alpha val="48000"/>
                  </a:schemeClr>
                </a:gs>
                <a:gs pos="45000">
                  <a:schemeClr val="accent1">
                    <a:alpha val="43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853" tIns="30927" rIns="61853" bIns="30927" rtlCol="0" anchor="ctr"/>
          <a:p>
            <a:pPr algn="ctr"/>
            <a:endParaRPr lang="zh-CN" altLang="en-US" sz="1215" dirty="0"/>
          </a:p>
        </p:txBody>
      </p:sp>
      <p:sp>
        <p:nvSpPr>
          <p:cNvPr id="32" name="pie-chart_150446"/>
          <p:cNvSpPr/>
          <p:nvPr/>
        </p:nvSpPr>
        <p:spPr>
          <a:xfrm>
            <a:off x="7474585" y="2362200"/>
            <a:ext cx="476250" cy="486410"/>
          </a:xfrm>
          <a:custGeom>
            <a:avLst/>
            <a:gdLst>
              <a:gd name="connsiteX0" fmla="*/ 353197 w 605874"/>
              <a:gd name="connsiteY0" fmla="*/ 387192 h 578213"/>
              <a:gd name="connsiteX1" fmla="*/ 444734 w 605874"/>
              <a:gd name="connsiteY1" fmla="*/ 387192 h 578213"/>
              <a:gd name="connsiteX2" fmla="*/ 504401 w 605874"/>
              <a:gd name="connsiteY2" fmla="*/ 490261 h 578213"/>
              <a:gd name="connsiteX3" fmla="*/ 486729 w 605874"/>
              <a:gd name="connsiteY3" fmla="*/ 520984 h 578213"/>
              <a:gd name="connsiteX4" fmla="*/ 352403 w 605874"/>
              <a:gd name="connsiteY4" fmla="*/ 520984 h 578213"/>
              <a:gd name="connsiteX5" fmla="*/ 419914 w 605874"/>
              <a:gd name="connsiteY5" fmla="*/ 453692 h 578213"/>
              <a:gd name="connsiteX6" fmla="*/ 239055 w 605874"/>
              <a:gd name="connsiteY6" fmla="*/ 329964 h 578213"/>
              <a:gd name="connsiteX7" fmla="*/ 239850 w 605874"/>
              <a:gd name="connsiteY7" fmla="*/ 329964 h 578213"/>
              <a:gd name="connsiteX8" fmla="*/ 363765 w 605874"/>
              <a:gd name="connsiteY8" fmla="*/ 453692 h 578213"/>
              <a:gd name="connsiteX9" fmla="*/ 239055 w 605874"/>
              <a:gd name="connsiteY9" fmla="*/ 578213 h 578213"/>
              <a:gd name="connsiteX10" fmla="*/ 239055 w 605874"/>
              <a:gd name="connsiteY10" fmla="*/ 521009 h 578213"/>
              <a:gd name="connsiteX11" fmla="*/ 116034 w 605874"/>
              <a:gd name="connsiteY11" fmla="*/ 521009 h 578213"/>
              <a:gd name="connsiteX12" fmla="*/ 38388 w 605874"/>
              <a:gd name="connsiteY12" fmla="*/ 387168 h 578213"/>
              <a:gd name="connsiteX13" fmla="*/ 239055 w 605874"/>
              <a:gd name="connsiteY13" fmla="*/ 387168 h 578213"/>
              <a:gd name="connsiteX14" fmla="*/ 67219 w 605874"/>
              <a:gd name="connsiteY14" fmla="*/ 204075 h 578213"/>
              <a:gd name="connsiteX15" fmla="*/ 91943 w 605874"/>
              <a:gd name="connsiteY15" fmla="*/ 296476 h 578213"/>
              <a:gd name="connsiteX16" fmla="*/ 182694 w 605874"/>
              <a:gd name="connsiteY16" fmla="*/ 272186 h 578213"/>
              <a:gd name="connsiteX17" fmla="*/ 139304 w 605874"/>
              <a:gd name="connsiteY17" fmla="*/ 347534 h 578213"/>
              <a:gd name="connsiteX18" fmla="*/ 15489 w 605874"/>
              <a:gd name="connsiteY18" fmla="*/ 347534 h 578213"/>
              <a:gd name="connsiteX19" fmla="*/ 0 w 605874"/>
              <a:gd name="connsiteY19" fmla="*/ 320865 h 578213"/>
              <a:gd name="connsiteX20" fmla="*/ 423600 w 605874"/>
              <a:gd name="connsiteY20" fmla="*/ 138167 h 578213"/>
              <a:gd name="connsiteX21" fmla="*/ 593961 w 605874"/>
              <a:gd name="connsiteY21" fmla="*/ 183763 h 578213"/>
              <a:gd name="connsiteX22" fmla="*/ 544421 w 605874"/>
              <a:gd name="connsiteY22" fmla="*/ 212309 h 578213"/>
              <a:gd name="connsiteX23" fmla="*/ 605874 w 605874"/>
              <a:gd name="connsiteY23" fmla="*/ 318666 h 578213"/>
              <a:gd name="connsiteX24" fmla="*/ 528537 w 605874"/>
              <a:gd name="connsiteY24" fmla="*/ 452677 h 578213"/>
              <a:gd name="connsiteX25" fmla="*/ 428266 w 605874"/>
              <a:gd name="connsiteY25" fmla="*/ 279315 h 578213"/>
              <a:gd name="connsiteX26" fmla="*/ 378627 w 605874"/>
              <a:gd name="connsiteY26" fmla="*/ 307862 h 578213"/>
              <a:gd name="connsiteX27" fmla="*/ 378230 w 605874"/>
              <a:gd name="connsiteY27" fmla="*/ 307168 h 578213"/>
              <a:gd name="connsiteX28" fmla="*/ 386159 w 605874"/>
              <a:gd name="connsiteY28" fmla="*/ 0 h 578213"/>
              <a:gd name="connsiteX29" fmla="*/ 417037 w 605874"/>
              <a:gd name="connsiteY29" fmla="*/ 0 h 578213"/>
              <a:gd name="connsiteX30" fmla="*/ 483161 w 605874"/>
              <a:gd name="connsiteY30" fmla="*/ 113075 h 578213"/>
              <a:gd name="connsiteX31" fmla="*/ 395491 w 605874"/>
              <a:gd name="connsiteY31" fmla="*/ 89588 h 578213"/>
              <a:gd name="connsiteX32" fmla="*/ 369875 w 605874"/>
              <a:gd name="connsiteY32" fmla="*/ 185023 h 578213"/>
              <a:gd name="connsiteX33" fmla="*/ 324601 w 605874"/>
              <a:gd name="connsiteY33" fmla="*/ 106336 h 578213"/>
              <a:gd name="connsiteX34" fmla="*/ 185454 w 605874"/>
              <a:gd name="connsiteY34" fmla="*/ 0 h 578213"/>
              <a:gd name="connsiteX35" fmla="*/ 340407 w 605874"/>
              <a:gd name="connsiteY35" fmla="*/ 0 h 578213"/>
              <a:gd name="connsiteX36" fmla="*/ 240149 w 605874"/>
              <a:gd name="connsiteY36" fmla="*/ 173260 h 578213"/>
              <a:gd name="connsiteX37" fmla="*/ 289682 w 605874"/>
              <a:gd name="connsiteY37" fmla="*/ 201905 h 578213"/>
              <a:gd name="connsiteX38" fmla="*/ 289285 w 605874"/>
              <a:gd name="connsiteY38" fmla="*/ 202599 h 578213"/>
              <a:gd name="connsiteX39" fmla="*/ 120038 w 605874"/>
              <a:gd name="connsiteY39" fmla="*/ 247896 h 578213"/>
              <a:gd name="connsiteX40" fmla="*/ 74376 w 605874"/>
              <a:gd name="connsiteY40" fmla="*/ 77709 h 578213"/>
              <a:gd name="connsiteX41" fmla="*/ 124009 w 605874"/>
              <a:gd name="connsiteY41" fmla="*/ 106354 h 578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05874" h="578213">
                <a:moveTo>
                  <a:pt x="353197" y="387192"/>
                </a:moveTo>
                <a:lnTo>
                  <a:pt x="444734" y="387192"/>
                </a:lnTo>
                <a:lnTo>
                  <a:pt x="504401" y="490261"/>
                </a:lnTo>
                <a:lnTo>
                  <a:pt x="486729" y="520984"/>
                </a:lnTo>
                <a:lnTo>
                  <a:pt x="352403" y="520984"/>
                </a:lnTo>
                <a:lnTo>
                  <a:pt x="419914" y="453692"/>
                </a:lnTo>
                <a:close/>
                <a:moveTo>
                  <a:pt x="239055" y="329964"/>
                </a:moveTo>
                <a:lnTo>
                  <a:pt x="239850" y="329964"/>
                </a:lnTo>
                <a:lnTo>
                  <a:pt x="363765" y="453692"/>
                </a:lnTo>
                <a:lnTo>
                  <a:pt x="239055" y="578213"/>
                </a:lnTo>
                <a:lnTo>
                  <a:pt x="239055" y="521009"/>
                </a:lnTo>
                <a:lnTo>
                  <a:pt x="116034" y="521009"/>
                </a:lnTo>
                <a:lnTo>
                  <a:pt x="38388" y="387168"/>
                </a:lnTo>
                <a:lnTo>
                  <a:pt x="239055" y="387168"/>
                </a:lnTo>
                <a:close/>
                <a:moveTo>
                  <a:pt x="67219" y="204075"/>
                </a:moveTo>
                <a:lnTo>
                  <a:pt x="91943" y="296476"/>
                </a:lnTo>
                <a:lnTo>
                  <a:pt x="182694" y="272186"/>
                </a:lnTo>
                <a:lnTo>
                  <a:pt x="139304" y="347534"/>
                </a:lnTo>
                <a:lnTo>
                  <a:pt x="15489" y="347534"/>
                </a:lnTo>
                <a:lnTo>
                  <a:pt x="0" y="320865"/>
                </a:lnTo>
                <a:close/>
                <a:moveTo>
                  <a:pt x="423600" y="138167"/>
                </a:moveTo>
                <a:lnTo>
                  <a:pt x="593961" y="183763"/>
                </a:lnTo>
                <a:lnTo>
                  <a:pt x="544421" y="212309"/>
                </a:lnTo>
                <a:lnTo>
                  <a:pt x="605874" y="318666"/>
                </a:lnTo>
                <a:lnTo>
                  <a:pt x="528537" y="452677"/>
                </a:lnTo>
                <a:lnTo>
                  <a:pt x="428266" y="279315"/>
                </a:lnTo>
                <a:lnTo>
                  <a:pt x="378627" y="307862"/>
                </a:lnTo>
                <a:lnTo>
                  <a:pt x="378230" y="307168"/>
                </a:lnTo>
                <a:close/>
                <a:moveTo>
                  <a:pt x="386159" y="0"/>
                </a:moveTo>
                <a:lnTo>
                  <a:pt x="417037" y="0"/>
                </a:lnTo>
                <a:lnTo>
                  <a:pt x="483161" y="113075"/>
                </a:lnTo>
                <a:lnTo>
                  <a:pt x="395491" y="89588"/>
                </a:lnTo>
                <a:lnTo>
                  <a:pt x="369875" y="185023"/>
                </a:lnTo>
                <a:lnTo>
                  <a:pt x="324601" y="106336"/>
                </a:lnTo>
                <a:close/>
                <a:moveTo>
                  <a:pt x="185454" y="0"/>
                </a:moveTo>
                <a:lnTo>
                  <a:pt x="340407" y="0"/>
                </a:lnTo>
                <a:lnTo>
                  <a:pt x="240149" y="173260"/>
                </a:lnTo>
                <a:lnTo>
                  <a:pt x="289682" y="201905"/>
                </a:lnTo>
                <a:lnTo>
                  <a:pt x="289285" y="202599"/>
                </a:lnTo>
                <a:lnTo>
                  <a:pt x="120038" y="247896"/>
                </a:lnTo>
                <a:lnTo>
                  <a:pt x="74376" y="77709"/>
                </a:lnTo>
                <a:lnTo>
                  <a:pt x="124009" y="106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椭圆 32"/>
          <p:cNvSpPr/>
          <p:nvPr/>
        </p:nvSpPr>
        <p:spPr>
          <a:xfrm>
            <a:off x="573415" y="2161176"/>
            <a:ext cx="928916" cy="928916"/>
          </a:xfrm>
          <a:prstGeom prst="ellipse">
            <a:avLst/>
          </a:prstGeom>
          <a:noFill/>
          <a:ln w="16746">
            <a:gradFill>
              <a:gsLst>
                <a:gs pos="79000">
                  <a:schemeClr val="accent1">
                    <a:alpha val="0"/>
                  </a:schemeClr>
                </a:gs>
                <a:gs pos="20000">
                  <a:schemeClr val="accent1">
                    <a:alpha val="0"/>
                  </a:schemeClr>
                </a:gs>
                <a:gs pos="53000">
                  <a:schemeClr val="accent1">
                    <a:alpha val="43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853" tIns="30927" rIns="61853" bIns="30927" rtlCol="0" anchor="ctr"/>
          <a:p>
            <a:pPr algn="ctr"/>
            <a:endParaRPr lang="zh-CN" altLang="en-US" sz="1215" dirty="0"/>
          </a:p>
        </p:txBody>
      </p:sp>
      <p:grpSp>
        <p:nvGrpSpPr>
          <p:cNvPr id="35" name="组合 34"/>
          <p:cNvGrpSpPr/>
          <p:nvPr/>
        </p:nvGrpSpPr>
        <p:grpSpPr>
          <a:xfrm>
            <a:off x="7282815" y="4170045"/>
            <a:ext cx="928370" cy="928370"/>
            <a:chOff x="12782" y="6590"/>
            <a:chExt cx="1462" cy="1462"/>
          </a:xfrm>
        </p:grpSpPr>
        <p:sp>
          <p:nvSpPr>
            <p:cNvPr id="120" name="椭圆 119"/>
            <p:cNvSpPr/>
            <p:nvPr/>
          </p:nvSpPr>
          <p:spPr>
            <a:xfrm>
              <a:off x="12869" y="6676"/>
              <a:ext cx="1353" cy="1353"/>
            </a:xfrm>
            <a:prstGeom prst="ellipse">
              <a:avLst/>
            </a:prstGeom>
            <a:solidFill>
              <a:srgbClr val="1F3C7A"/>
            </a:solidFill>
            <a:ln w="10001">
              <a:gradFill>
                <a:gsLst>
                  <a:gs pos="100000">
                    <a:schemeClr val="accent1"/>
                  </a:gs>
                  <a:gs pos="20000">
                    <a:schemeClr val="accent1">
                      <a:alpha val="48000"/>
                    </a:schemeClr>
                  </a:gs>
                  <a:gs pos="45000">
                    <a:schemeClr val="accent1">
                      <a:alpha val="4300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853" tIns="30927" rIns="61853" bIns="30927" rtlCol="0" anchor="ctr"/>
            <a:p>
              <a:pPr algn="ctr"/>
              <a:endParaRPr lang="zh-CN" altLang="en-US" sz="1215" dirty="0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2782" y="6590"/>
              <a:ext cx="1462" cy="1462"/>
              <a:chOff x="12828" y="6662"/>
              <a:chExt cx="1462" cy="1462"/>
            </a:xfrm>
          </p:grpSpPr>
          <p:sp>
            <p:nvSpPr>
              <p:cNvPr id="125" name="椭圆 124"/>
              <p:cNvSpPr/>
              <p:nvPr/>
            </p:nvSpPr>
            <p:spPr>
              <a:xfrm>
                <a:off x="12828" y="6662"/>
                <a:ext cx="1463" cy="1463"/>
              </a:xfrm>
              <a:prstGeom prst="ellipse">
                <a:avLst/>
              </a:prstGeom>
              <a:noFill/>
              <a:ln w="16746">
                <a:gradFill>
                  <a:gsLst>
                    <a:gs pos="79000">
                      <a:schemeClr val="accent1">
                        <a:alpha val="0"/>
                      </a:schemeClr>
                    </a:gs>
                    <a:gs pos="20000">
                      <a:schemeClr val="accent1">
                        <a:alpha val="0"/>
                      </a:schemeClr>
                    </a:gs>
                    <a:gs pos="53000">
                      <a:schemeClr val="accent1">
                        <a:alpha val="43000"/>
                      </a:schemeClr>
                    </a:gs>
                  </a:gsLst>
                  <a:lin ang="5400000" scaled="1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853" tIns="30927" rIns="61853" bIns="30927" rtlCol="0" anchor="ctr"/>
              <a:lstStyle/>
              <a:p>
                <a:pPr algn="ctr"/>
                <a:endParaRPr lang="zh-CN" altLang="en-US" sz="1215" dirty="0"/>
              </a:p>
            </p:txBody>
          </p:sp>
          <p:sp>
            <p:nvSpPr>
              <p:cNvPr id="44" name="pie-chart_150446"/>
              <p:cNvSpPr/>
              <p:nvPr/>
            </p:nvSpPr>
            <p:spPr>
              <a:xfrm>
                <a:off x="13239" y="7027"/>
                <a:ext cx="707" cy="750"/>
              </a:xfrm>
              <a:custGeom>
                <a:avLst/>
                <a:gdLst>
                  <a:gd name="T0" fmla="*/ 10423 w 12068"/>
                  <a:gd name="T1" fmla="*/ 4389 h 12800"/>
                  <a:gd name="T2" fmla="*/ 9417 w 12068"/>
                  <a:gd name="T3" fmla="*/ 3474 h 12800"/>
                  <a:gd name="T4" fmla="*/ 9234 w 12068"/>
                  <a:gd name="T5" fmla="*/ 3383 h 12800"/>
                  <a:gd name="T6" fmla="*/ 10057 w 12068"/>
                  <a:gd name="T7" fmla="*/ 2103 h 12800"/>
                  <a:gd name="T8" fmla="*/ 8228 w 12068"/>
                  <a:gd name="T9" fmla="*/ 640 h 12800"/>
                  <a:gd name="T10" fmla="*/ 7588 w 12068"/>
                  <a:gd name="T11" fmla="*/ 731 h 12800"/>
                  <a:gd name="T12" fmla="*/ 7405 w 12068"/>
                  <a:gd name="T13" fmla="*/ 823 h 12800"/>
                  <a:gd name="T14" fmla="*/ 7223 w 12068"/>
                  <a:gd name="T15" fmla="*/ 823 h 12800"/>
                  <a:gd name="T16" fmla="*/ 6948 w 12068"/>
                  <a:gd name="T17" fmla="*/ 457 h 12800"/>
                  <a:gd name="T18" fmla="*/ 6034 w 12068"/>
                  <a:gd name="T19" fmla="*/ 0 h 12800"/>
                  <a:gd name="T20" fmla="*/ 5120 w 12068"/>
                  <a:gd name="T21" fmla="*/ 457 h 12800"/>
                  <a:gd name="T22" fmla="*/ 4663 w 12068"/>
                  <a:gd name="T23" fmla="*/ 823 h 12800"/>
                  <a:gd name="T24" fmla="*/ 4571 w 12068"/>
                  <a:gd name="T25" fmla="*/ 823 h 12800"/>
                  <a:gd name="T26" fmla="*/ 4388 w 12068"/>
                  <a:gd name="T27" fmla="*/ 731 h 12800"/>
                  <a:gd name="T28" fmla="*/ 3748 w 12068"/>
                  <a:gd name="T29" fmla="*/ 549 h 12800"/>
                  <a:gd name="T30" fmla="*/ 1920 w 12068"/>
                  <a:gd name="T31" fmla="*/ 2011 h 12800"/>
                  <a:gd name="T32" fmla="*/ 2743 w 12068"/>
                  <a:gd name="T33" fmla="*/ 3291 h 12800"/>
                  <a:gd name="T34" fmla="*/ 2560 w 12068"/>
                  <a:gd name="T35" fmla="*/ 3383 h 12800"/>
                  <a:gd name="T36" fmla="*/ 1645 w 12068"/>
                  <a:gd name="T37" fmla="*/ 4297 h 12800"/>
                  <a:gd name="T38" fmla="*/ 0 w 12068"/>
                  <a:gd name="T39" fmla="*/ 7680 h 12800"/>
                  <a:gd name="T40" fmla="*/ 5943 w 12068"/>
                  <a:gd name="T41" fmla="*/ 12800 h 12800"/>
                  <a:gd name="T42" fmla="*/ 6125 w 12068"/>
                  <a:gd name="T43" fmla="*/ 12800 h 12800"/>
                  <a:gd name="T44" fmla="*/ 12068 w 12068"/>
                  <a:gd name="T45" fmla="*/ 7680 h 12800"/>
                  <a:gd name="T46" fmla="*/ 10423 w 12068"/>
                  <a:gd name="T47" fmla="*/ 4389 h 12800"/>
                  <a:gd name="T48" fmla="*/ 7771 w 12068"/>
                  <a:gd name="T49" fmla="*/ 7954 h 12800"/>
                  <a:gd name="T50" fmla="*/ 8137 w 12068"/>
                  <a:gd name="T51" fmla="*/ 8320 h 12800"/>
                  <a:gd name="T52" fmla="*/ 7771 w 12068"/>
                  <a:gd name="T53" fmla="*/ 8686 h 12800"/>
                  <a:gd name="T54" fmla="*/ 6308 w 12068"/>
                  <a:gd name="T55" fmla="*/ 8686 h 12800"/>
                  <a:gd name="T56" fmla="*/ 6308 w 12068"/>
                  <a:gd name="T57" fmla="*/ 10057 h 12800"/>
                  <a:gd name="T58" fmla="*/ 5943 w 12068"/>
                  <a:gd name="T59" fmla="*/ 10423 h 12800"/>
                  <a:gd name="T60" fmla="*/ 5668 w 12068"/>
                  <a:gd name="T61" fmla="*/ 10057 h 12800"/>
                  <a:gd name="T62" fmla="*/ 5668 w 12068"/>
                  <a:gd name="T63" fmla="*/ 8686 h 12800"/>
                  <a:gd name="T64" fmla="*/ 4205 w 12068"/>
                  <a:gd name="T65" fmla="*/ 8686 h 12800"/>
                  <a:gd name="T66" fmla="*/ 3840 w 12068"/>
                  <a:gd name="T67" fmla="*/ 8320 h 12800"/>
                  <a:gd name="T68" fmla="*/ 4205 w 12068"/>
                  <a:gd name="T69" fmla="*/ 7954 h 12800"/>
                  <a:gd name="T70" fmla="*/ 5668 w 12068"/>
                  <a:gd name="T71" fmla="*/ 7954 h 12800"/>
                  <a:gd name="T72" fmla="*/ 5668 w 12068"/>
                  <a:gd name="T73" fmla="*/ 7131 h 12800"/>
                  <a:gd name="T74" fmla="*/ 4205 w 12068"/>
                  <a:gd name="T75" fmla="*/ 7131 h 12800"/>
                  <a:gd name="T76" fmla="*/ 3840 w 12068"/>
                  <a:gd name="T77" fmla="*/ 6766 h 12800"/>
                  <a:gd name="T78" fmla="*/ 4205 w 12068"/>
                  <a:gd name="T79" fmla="*/ 6400 h 12800"/>
                  <a:gd name="T80" fmla="*/ 5303 w 12068"/>
                  <a:gd name="T81" fmla="*/ 6400 h 12800"/>
                  <a:gd name="T82" fmla="*/ 4114 w 12068"/>
                  <a:gd name="T83" fmla="*/ 5211 h 12800"/>
                  <a:gd name="T84" fmla="*/ 4114 w 12068"/>
                  <a:gd name="T85" fmla="*/ 4754 h 12800"/>
                  <a:gd name="T86" fmla="*/ 4571 w 12068"/>
                  <a:gd name="T87" fmla="*/ 4754 h 12800"/>
                  <a:gd name="T88" fmla="*/ 6034 w 12068"/>
                  <a:gd name="T89" fmla="*/ 6126 h 12800"/>
                  <a:gd name="T90" fmla="*/ 7497 w 12068"/>
                  <a:gd name="T91" fmla="*/ 4663 h 12800"/>
                  <a:gd name="T92" fmla="*/ 7954 w 12068"/>
                  <a:gd name="T93" fmla="*/ 4754 h 12800"/>
                  <a:gd name="T94" fmla="*/ 7954 w 12068"/>
                  <a:gd name="T95" fmla="*/ 5211 h 12800"/>
                  <a:gd name="T96" fmla="*/ 6765 w 12068"/>
                  <a:gd name="T97" fmla="*/ 6400 h 12800"/>
                  <a:gd name="T98" fmla="*/ 7863 w 12068"/>
                  <a:gd name="T99" fmla="*/ 6400 h 12800"/>
                  <a:gd name="T100" fmla="*/ 8228 w 12068"/>
                  <a:gd name="T101" fmla="*/ 6766 h 12800"/>
                  <a:gd name="T102" fmla="*/ 7771 w 12068"/>
                  <a:gd name="T103" fmla="*/ 7131 h 12800"/>
                  <a:gd name="T104" fmla="*/ 6308 w 12068"/>
                  <a:gd name="T105" fmla="*/ 7131 h 12800"/>
                  <a:gd name="T106" fmla="*/ 6308 w 12068"/>
                  <a:gd name="T107" fmla="*/ 7954 h 12800"/>
                  <a:gd name="T108" fmla="*/ 7771 w 12068"/>
                  <a:gd name="T109" fmla="*/ 7954 h 1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068" h="12800">
                    <a:moveTo>
                      <a:pt x="10423" y="4389"/>
                    </a:moveTo>
                    <a:cubicBezTo>
                      <a:pt x="10148" y="4023"/>
                      <a:pt x="9783" y="3749"/>
                      <a:pt x="9417" y="3474"/>
                    </a:cubicBezTo>
                    <a:cubicBezTo>
                      <a:pt x="9325" y="3474"/>
                      <a:pt x="9325" y="3383"/>
                      <a:pt x="9234" y="3383"/>
                    </a:cubicBezTo>
                    <a:cubicBezTo>
                      <a:pt x="9691" y="3109"/>
                      <a:pt x="10057" y="2651"/>
                      <a:pt x="10057" y="2103"/>
                    </a:cubicBezTo>
                    <a:cubicBezTo>
                      <a:pt x="10057" y="1280"/>
                      <a:pt x="9234" y="640"/>
                      <a:pt x="8228" y="640"/>
                    </a:cubicBezTo>
                    <a:cubicBezTo>
                      <a:pt x="8045" y="640"/>
                      <a:pt x="7771" y="640"/>
                      <a:pt x="7588" y="731"/>
                    </a:cubicBezTo>
                    <a:cubicBezTo>
                      <a:pt x="7497" y="731"/>
                      <a:pt x="7405" y="823"/>
                      <a:pt x="7405" y="823"/>
                    </a:cubicBezTo>
                    <a:lnTo>
                      <a:pt x="7223" y="823"/>
                    </a:lnTo>
                    <a:cubicBezTo>
                      <a:pt x="7223" y="731"/>
                      <a:pt x="7131" y="549"/>
                      <a:pt x="6948" y="457"/>
                    </a:cubicBezTo>
                    <a:cubicBezTo>
                      <a:pt x="6674" y="183"/>
                      <a:pt x="6308" y="0"/>
                      <a:pt x="6034" y="0"/>
                    </a:cubicBezTo>
                    <a:cubicBezTo>
                      <a:pt x="5668" y="0"/>
                      <a:pt x="5394" y="183"/>
                      <a:pt x="5120" y="457"/>
                    </a:cubicBezTo>
                    <a:cubicBezTo>
                      <a:pt x="4937" y="549"/>
                      <a:pt x="4754" y="640"/>
                      <a:pt x="4663" y="823"/>
                    </a:cubicBezTo>
                    <a:lnTo>
                      <a:pt x="4571" y="823"/>
                    </a:lnTo>
                    <a:cubicBezTo>
                      <a:pt x="4571" y="823"/>
                      <a:pt x="4480" y="731"/>
                      <a:pt x="4388" y="731"/>
                    </a:cubicBezTo>
                    <a:cubicBezTo>
                      <a:pt x="4205" y="640"/>
                      <a:pt x="4023" y="549"/>
                      <a:pt x="3748" y="549"/>
                    </a:cubicBezTo>
                    <a:cubicBezTo>
                      <a:pt x="2834" y="549"/>
                      <a:pt x="1920" y="1189"/>
                      <a:pt x="1920" y="2011"/>
                    </a:cubicBezTo>
                    <a:cubicBezTo>
                      <a:pt x="1920" y="2560"/>
                      <a:pt x="2285" y="3017"/>
                      <a:pt x="2743" y="3291"/>
                    </a:cubicBezTo>
                    <a:cubicBezTo>
                      <a:pt x="2743" y="3291"/>
                      <a:pt x="2651" y="3383"/>
                      <a:pt x="2560" y="3383"/>
                    </a:cubicBezTo>
                    <a:cubicBezTo>
                      <a:pt x="2285" y="3657"/>
                      <a:pt x="1920" y="3931"/>
                      <a:pt x="1645" y="4297"/>
                    </a:cubicBezTo>
                    <a:cubicBezTo>
                      <a:pt x="640" y="5303"/>
                      <a:pt x="0" y="6400"/>
                      <a:pt x="0" y="7680"/>
                    </a:cubicBezTo>
                    <a:cubicBezTo>
                      <a:pt x="0" y="11154"/>
                      <a:pt x="2651" y="12800"/>
                      <a:pt x="5943" y="12800"/>
                    </a:cubicBezTo>
                    <a:lnTo>
                      <a:pt x="6125" y="12800"/>
                    </a:lnTo>
                    <a:cubicBezTo>
                      <a:pt x="9325" y="12800"/>
                      <a:pt x="12068" y="11154"/>
                      <a:pt x="12068" y="7680"/>
                    </a:cubicBezTo>
                    <a:cubicBezTo>
                      <a:pt x="11977" y="6491"/>
                      <a:pt x="11428" y="5303"/>
                      <a:pt x="10423" y="4389"/>
                    </a:cubicBezTo>
                    <a:close/>
                    <a:moveTo>
                      <a:pt x="7771" y="7954"/>
                    </a:moveTo>
                    <a:cubicBezTo>
                      <a:pt x="7954" y="7954"/>
                      <a:pt x="8137" y="8137"/>
                      <a:pt x="8137" y="8320"/>
                    </a:cubicBezTo>
                    <a:cubicBezTo>
                      <a:pt x="8137" y="8503"/>
                      <a:pt x="7954" y="8686"/>
                      <a:pt x="7771" y="8686"/>
                    </a:cubicBezTo>
                    <a:lnTo>
                      <a:pt x="6308" y="8686"/>
                    </a:lnTo>
                    <a:lnTo>
                      <a:pt x="6308" y="10057"/>
                    </a:lnTo>
                    <a:cubicBezTo>
                      <a:pt x="6308" y="10240"/>
                      <a:pt x="6125" y="10423"/>
                      <a:pt x="5943" y="10423"/>
                    </a:cubicBezTo>
                    <a:cubicBezTo>
                      <a:pt x="5760" y="10423"/>
                      <a:pt x="5668" y="10240"/>
                      <a:pt x="5668" y="10057"/>
                    </a:cubicBezTo>
                    <a:lnTo>
                      <a:pt x="5668" y="8686"/>
                    </a:lnTo>
                    <a:lnTo>
                      <a:pt x="4205" y="8686"/>
                    </a:lnTo>
                    <a:cubicBezTo>
                      <a:pt x="4023" y="8686"/>
                      <a:pt x="3840" y="8503"/>
                      <a:pt x="3840" y="8320"/>
                    </a:cubicBezTo>
                    <a:cubicBezTo>
                      <a:pt x="3840" y="8137"/>
                      <a:pt x="4023" y="7954"/>
                      <a:pt x="4205" y="7954"/>
                    </a:cubicBezTo>
                    <a:lnTo>
                      <a:pt x="5668" y="7954"/>
                    </a:lnTo>
                    <a:lnTo>
                      <a:pt x="5668" y="7131"/>
                    </a:lnTo>
                    <a:lnTo>
                      <a:pt x="4205" y="7131"/>
                    </a:lnTo>
                    <a:cubicBezTo>
                      <a:pt x="4023" y="7131"/>
                      <a:pt x="3840" y="6949"/>
                      <a:pt x="3840" y="6766"/>
                    </a:cubicBezTo>
                    <a:cubicBezTo>
                      <a:pt x="3840" y="6583"/>
                      <a:pt x="4023" y="6400"/>
                      <a:pt x="4205" y="6400"/>
                    </a:cubicBezTo>
                    <a:lnTo>
                      <a:pt x="5303" y="6400"/>
                    </a:lnTo>
                    <a:lnTo>
                      <a:pt x="4114" y="5211"/>
                    </a:lnTo>
                    <a:cubicBezTo>
                      <a:pt x="3931" y="5029"/>
                      <a:pt x="3931" y="4846"/>
                      <a:pt x="4114" y="4754"/>
                    </a:cubicBezTo>
                    <a:cubicBezTo>
                      <a:pt x="4205" y="4571"/>
                      <a:pt x="4480" y="4571"/>
                      <a:pt x="4571" y="4754"/>
                    </a:cubicBezTo>
                    <a:lnTo>
                      <a:pt x="6034" y="6126"/>
                    </a:lnTo>
                    <a:lnTo>
                      <a:pt x="7497" y="4663"/>
                    </a:lnTo>
                    <a:cubicBezTo>
                      <a:pt x="7588" y="4571"/>
                      <a:pt x="7771" y="4571"/>
                      <a:pt x="7954" y="4754"/>
                    </a:cubicBezTo>
                    <a:cubicBezTo>
                      <a:pt x="8137" y="4937"/>
                      <a:pt x="8137" y="5120"/>
                      <a:pt x="7954" y="5211"/>
                    </a:cubicBezTo>
                    <a:lnTo>
                      <a:pt x="6765" y="6400"/>
                    </a:lnTo>
                    <a:lnTo>
                      <a:pt x="7863" y="6400"/>
                    </a:lnTo>
                    <a:cubicBezTo>
                      <a:pt x="8045" y="6400"/>
                      <a:pt x="8228" y="6583"/>
                      <a:pt x="8228" y="6766"/>
                    </a:cubicBezTo>
                    <a:cubicBezTo>
                      <a:pt x="8228" y="6949"/>
                      <a:pt x="8045" y="7131"/>
                      <a:pt x="7771" y="7131"/>
                    </a:cubicBezTo>
                    <a:lnTo>
                      <a:pt x="6308" y="7131"/>
                    </a:lnTo>
                    <a:lnTo>
                      <a:pt x="6308" y="7954"/>
                    </a:lnTo>
                    <a:lnTo>
                      <a:pt x="7771" y="79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sp>
        <p:nvSpPr>
          <p:cNvPr id="36" name="Text Placeholder 33"/>
          <p:cNvSpPr txBox="1"/>
          <p:nvPr/>
        </p:nvSpPr>
        <p:spPr>
          <a:xfrm>
            <a:off x="1609725" y="4344035"/>
            <a:ext cx="2213610" cy="64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800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No.1 in cycle life</a:t>
            </a:r>
            <a:endParaRPr lang="en-US" altLang="zh-CN" sz="1800" b="1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800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12,000</a:t>
            </a:r>
            <a:endParaRPr lang="en-US" altLang="zh-CN" sz="1800" b="1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33"/>
          <p:cNvSpPr txBox="1"/>
          <p:nvPr/>
        </p:nvSpPr>
        <p:spPr>
          <a:xfrm>
            <a:off x="8290560" y="2046605"/>
            <a:ext cx="2213610" cy="1203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800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No.1 in safety</a:t>
            </a:r>
            <a:endParaRPr lang="en-US" altLang="zh-CN" sz="1800" b="1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800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Fume produced due to thermal runaway uninflammable </a:t>
            </a:r>
            <a:endParaRPr lang="en-US" altLang="zh-CN" sz="1800" b="1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Text Placeholder 33"/>
          <p:cNvSpPr txBox="1"/>
          <p:nvPr/>
        </p:nvSpPr>
        <p:spPr>
          <a:xfrm>
            <a:off x="8290560" y="4090035"/>
            <a:ext cx="2363470" cy="1269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800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No.1 in use-cost control</a:t>
            </a:r>
            <a:endParaRPr lang="en-US" altLang="zh-CN" sz="1800" b="1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800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0.016USD/Kwh/cycle</a:t>
            </a:r>
            <a:endParaRPr lang="en-US" altLang="zh-CN" sz="1800" b="1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en-US" altLang="zh-CN" sz="1600" b="1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3" name="图片 12" descr="C:\Users\吴君超\Desktop\商业计划书\图片素材\专利数副本.jpg专利数副本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39140" y="1784985"/>
            <a:ext cx="5513705" cy="385318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7002376" y="2221425"/>
            <a:ext cx="4303395" cy="3409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Comparison with CATL: Search for patents related to “large current or large capacity” and the result shows that CATL only has </a:t>
            </a:r>
            <a:r>
              <a:rPr lang="en-US" altLang="zh-CN" sz="2000" b="1" dirty="0">
                <a:solidFill>
                  <a:srgbClr val="C0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patents which have nothing to do with large capacity batteries; NPS owns </a:t>
            </a:r>
            <a:r>
              <a:rPr lang="en-US" altLang="zh-CN" sz="2000" b="1" dirty="0">
                <a:solidFill>
                  <a:srgbClr val="C0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300+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patents, leaving CATL and others far behind in terms of R&amp;D achievements.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71223" y="1842770"/>
            <a:ext cx="4965700" cy="3969022"/>
          </a:xfrm>
          <a:prstGeom prst="rect">
            <a:avLst/>
          </a:prstGeom>
          <a:noFill/>
          <a:ln w="38100">
            <a:gradFill>
              <a:gsLst>
                <a:gs pos="87000">
                  <a:srgbClr val="FFFFFF">
                    <a:alpha val="0"/>
                  </a:srgbClr>
                </a:gs>
                <a:gs pos="18000">
                  <a:srgbClr val="FFFFFF">
                    <a:alpha val="0"/>
                  </a:srgbClr>
                </a:gs>
                <a:gs pos="0">
                  <a:srgbClr val="0C3282"/>
                </a:gs>
                <a:gs pos="100000">
                  <a:srgbClr val="0C3282"/>
                </a:gs>
              </a:gsLst>
              <a:lin ang="13500000" scaled="1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14087" y="289823"/>
            <a:ext cx="8939987" cy="861774"/>
            <a:chOff x="214087" y="340623"/>
            <a:chExt cx="8939987" cy="861774"/>
          </a:xfrm>
        </p:grpSpPr>
        <p:sp>
          <p:nvSpPr>
            <p:cNvPr id="17" name="文本框 16"/>
            <p:cNvSpPr txBox="1"/>
            <p:nvPr/>
          </p:nvSpPr>
          <p:spPr>
            <a:xfrm flipH="1">
              <a:off x="421933" y="340623"/>
              <a:ext cx="8732141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l">
                <a:defRPr/>
              </a:pPr>
              <a:r>
                <a:rPr lang="en-US" altLang="zh-CN" sz="28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R&amp;D ACHIEVEMENTS--—Leave others far behind</a:t>
              </a:r>
              <a:endParaRPr lang="en-US" altLang="zh-CN" sz="28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lvl="0" algn="l">
                <a:defRPr/>
              </a:pP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pic>
        <p:nvPicPr>
          <p:cNvPr id="11" name="图片 10" descr="NPS中澳储能（蓝色）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869930" y="326390"/>
            <a:ext cx="1082040" cy="313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14087" y="313397"/>
            <a:ext cx="4848861" cy="443047"/>
            <a:chOff x="214087" y="364197"/>
            <a:chExt cx="4848861" cy="443047"/>
          </a:xfrm>
        </p:grpSpPr>
        <p:sp>
          <p:nvSpPr>
            <p:cNvPr id="62" name="文本框 61"/>
            <p:cNvSpPr txBox="1"/>
            <p:nvPr/>
          </p:nvSpPr>
          <p:spPr>
            <a:xfrm flipH="1">
              <a:off x="421934" y="364197"/>
              <a:ext cx="4641014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l">
                <a:defRPr/>
              </a:pPr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PRODUCT INTRODUCTION</a:t>
              </a:r>
              <a:endPara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13995" y="5909945"/>
            <a:ext cx="11657330" cy="368300"/>
            <a:chOff x="338" y="8300"/>
            <a:chExt cx="18358" cy="580"/>
          </a:xfrm>
        </p:grpSpPr>
        <p:sp>
          <p:nvSpPr>
            <p:cNvPr id="117" name="文本框 116"/>
            <p:cNvSpPr txBox="1"/>
            <p:nvPr/>
          </p:nvSpPr>
          <p:spPr>
            <a:xfrm>
              <a:off x="9580" y="8300"/>
              <a:ext cx="9116" cy="580"/>
            </a:xfrm>
            <a:prstGeom prst="rect">
              <a:avLst/>
            </a:prstGeom>
            <a:noFill/>
            <a:ln w="19050">
              <a:gradFill>
                <a:gsLst>
                  <a:gs pos="87000">
                    <a:srgbClr val="FFFFFF">
                      <a:alpha val="0"/>
                    </a:srgbClr>
                  </a:gs>
                  <a:gs pos="18000">
                    <a:srgbClr val="FFFFFF">
                      <a:alpha val="0"/>
                    </a:srgbClr>
                  </a:gs>
                  <a:gs pos="0">
                    <a:srgbClr val="0C3282"/>
                  </a:gs>
                  <a:gs pos="100000">
                    <a:srgbClr val="0C3282"/>
                  </a:gs>
                </a:gsLst>
                <a:lin ang="0" scaled="1"/>
              </a:gra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kern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/>
                </a:rPr>
                <a:t>Product Schedule </a:t>
              </a:r>
              <a:endParaRPr lang="en-US" altLang="zh-CN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38" y="8300"/>
              <a:ext cx="7061" cy="580"/>
            </a:xfrm>
            <a:prstGeom prst="rect">
              <a:avLst/>
            </a:prstGeom>
            <a:noFill/>
            <a:ln w="19050">
              <a:gradFill>
                <a:gsLst>
                  <a:gs pos="87000">
                    <a:srgbClr val="FFFFFF">
                      <a:alpha val="0"/>
                    </a:srgbClr>
                  </a:gs>
                  <a:gs pos="18000">
                    <a:srgbClr val="FFFFFF">
                      <a:alpha val="0"/>
                    </a:srgbClr>
                  </a:gs>
                  <a:gs pos="0">
                    <a:srgbClr val="0C3282"/>
                  </a:gs>
                  <a:gs pos="100000">
                    <a:srgbClr val="0C3282"/>
                  </a:gs>
                </a:gsLst>
                <a:lin ang="0" scaled="1"/>
              </a:gra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kern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/>
                </a:rPr>
                <a:t>Large-capacity battery pack </a:t>
              </a:r>
              <a:endParaRPr lang="en-US" altLang="zh-CN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26415" y="1385570"/>
            <a:ext cx="1249045" cy="3394075"/>
          </a:xfrm>
          <a:prstGeom prst="rect">
            <a:avLst/>
          </a:prstGeom>
        </p:spPr>
      </p:pic>
      <p:pic>
        <p:nvPicPr>
          <p:cNvPr id="24" name="图片 23" descr="NPS中澳储能（蓝色）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869930" y="326390"/>
            <a:ext cx="1082040" cy="313690"/>
          </a:xfrm>
          <a:prstGeom prst="rect">
            <a:avLst/>
          </a:prstGeom>
        </p:spPr>
      </p:pic>
      <p:sp>
        <p:nvSpPr>
          <p:cNvPr id="91" name="文本框 90"/>
          <p:cNvSpPr txBox="1"/>
          <p:nvPr/>
        </p:nvSpPr>
        <p:spPr>
          <a:xfrm>
            <a:off x="1935163" y="1905318"/>
            <a:ext cx="3670935" cy="304609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n"/>
              <a:defRPr/>
            </a:pPr>
            <a:r>
              <a:rPr lang="en-US" altLang="zh-CN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3.2V/3000Ah</a:t>
            </a:r>
            <a:endParaRPr lang="en-US" altLang="zh-CN" sz="1200" b="1" kern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思源黑体 Regular" panose="020B0500000000000000" charset="-122"/>
              <a:cs typeface="Arial" panose="020B0604020202020204" pitchFamily="34" charset="0"/>
            </a:endParaRPr>
          </a:p>
          <a:p>
            <a:pPr indent="-285750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n"/>
              <a:defRPr/>
            </a:pPr>
            <a:r>
              <a:rPr lang="en-US" altLang="zh-CN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1C Charge &amp; Discharge</a:t>
            </a:r>
            <a:endParaRPr lang="en-US" altLang="zh-CN" sz="1200" b="1" kern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思源黑体 Regular" panose="020B0500000000000000" charset="-122"/>
              <a:cs typeface="Arial" panose="020B0604020202020204" pitchFamily="34" charset="0"/>
            </a:endParaRPr>
          </a:p>
          <a:p>
            <a:pPr indent="-285750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n"/>
              <a:defRPr/>
            </a:pPr>
            <a:r>
              <a:rPr lang="en-US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12,000 cycles</a:t>
            </a:r>
            <a:endParaRPr lang="en-US" sz="1200" b="1" kern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思源黑体 Regular" panose="020B0500000000000000" charset="-122"/>
              <a:cs typeface="Arial" panose="020B0604020202020204" pitchFamily="34" charset="0"/>
            </a:endParaRPr>
          </a:p>
          <a:p>
            <a:pPr indent="-285750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n"/>
              <a:defRPr/>
            </a:pPr>
            <a:r>
              <a:rPr lang="en-US" altLang="zh-CN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Dimension</a:t>
            </a:r>
            <a:r>
              <a:rPr lang="zh-CN" altLang="en-US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： </a:t>
            </a:r>
            <a:r>
              <a:rPr lang="en-US" altLang="zh-CN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400x220x930mm</a:t>
            </a:r>
            <a:endParaRPr lang="en-US" altLang="zh-CN" sz="1200" b="1" kern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思源黑体 Regular" panose="020B0500000000000000" charset="-122"/>
              <a:cs typeface="Arial" panose="020B0604020202020204" pitchFamily="34" charset="0"/>
            </a:endParaRPr>
          </a:p>
          <a:p>
            <a:pPr indent="-285750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n"/>
              <a:defRPr/>
            </a:pPr>
            <a:r>
              <a:rPr lang="en-US" altLang="zh-CN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Weight</a:t>
            </a:r>
            <a:r>
              <a:rPr lang="zh-CN" altLang="en-US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：</a:t>
            </a:r>
            <a:r>
              <a:rPr lang="en-US" altLang="zh-CN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120kg</a:t>
            </a:r>
            <a:endParaRPr lang="en-US" altLang="zh-CN" sz="1200" b="1" kern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思源黑体 Regular" panose="020B0500000000000000" charset="-122"/>
              <a:cs typeface="Arial" panose="020B0604020202020204" pitchFamily="34" charset="0"/>
            </a:endParaRPr>
          </a:p>
          <a:p>
            <a:pPr indent="-285750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n"/>
              <a:defRPr/>
            </a:pPr>
            <a:r>
              <a:rPr lang="en-US" altLang="zh-CN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Other indicators meet the requirements of </a:t>
            </a:r>
            <a:r>
              <a:rPr lang="en-US" altLang="zh-CN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  <a:sym typeface="+mn-ea"/>
              </a:rPr>
              <a:t>GB/T 36276-2018 </a:t>
            </a:r>
            <a:r>
              <a:rPr lang="en-US" altLang="zh-CN" sz="12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思源黑体 Regular" panose="020B0500000000000000" charset="-122"/>
                <a:cs typeface="Arial" panose="020B0604020202020204" pitchFamily="34" charset="0"/>
              </a:rPr>
              <a:t>Lithium Ion Battery for Electric energy syorage</a:t>
            </a:r>
            <a:endParaRPr lang="en-US" altLang="zh-CN" sz="1200" b="1" kern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思源黑体 Regular" panose="020B0500000000000000" charset="-122"/>
              <a:cs typeface="Arial" panose="020B060402020202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011670" y="1905635"/>
            <a:ext cx="4143375" cy="19380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kern="100" dirty="0">
                <a:solidFill>
                  <a:schemeClr val="tx1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At present, NPS has a daily production capacity of 10 pcs large capacity batteries;</a:t>
            </a:r>
            <a:endParaRPr lang="en-US" altLang="zh-CN" sz="1200" kern="100" dirty="0">
              <a:solidFill>
                <a:schemeClr val="tx1"/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  <a:p>
            <a:pPr marL="171450" indent="-171450" algn="l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kern="100" dirty="0">
                <a:solidFill>
                  <a:schemeClr val="tx1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A total of 100 pcs large capacity batteries have been produced;</a:t>
            </a:r>
            <a:endParaRPr lang="en-US" altLang="zh-CN" sz="1200" kern="100" dirty="0">
              <a:solidFill>
                <a:schemeClr val="tx1"/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  <a:p>
            <a:pPr marL="171450" indent="-171450" algn="l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kern="100" dirty="0">
                <a:solidFill>
                  <a:schemeClr val="tx1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The product has obtained the periodic type test report of national testing center;</a:t>
            </a:r>
            <a:endParaRPr lang="en-US" altLang="zh-CN" sz="1200" kern="100" dirty="0">
              <a:solidFill>
                <a:schemeClr val="tx1"/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  <a:p>
            <a:pPr marL="171450" indent="-171450" algn="l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kern="100" dirty="0">
                <a:solidFill>
                  <a:schemeClr val="tx1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</a:rPr>
              <a:t>It is the largest capacity energy storage battery recognized by the country so far  which is 10 times larger than other large capacity batteries.</a:t>
            </a:r>
            <a:endParaRPr lang="en-US" altLang="zh-CN" sz="1200" kern="100" dirty="0">
              <a:solidFill>
                <a:schemeClr val="tx1"/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  <a:p>
            <a:pPr marL="171450" indent="-171450" algn="l">
              <a:spcBef>
                <a:spcPct val="0"/>
              </a:spcBef>
              <a:defRPr/>
            </a:pPr>
            <a:endParaRPr lang="en-US" altLang="zh-CN" sz="1200" kern="100" dirty="0">
              <a:solidFill>
                <a:schemeClr val="tx1"/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9260" y="3604895"/>
            <a:ext cx="1856740" cy="2410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" name="组合 10"/>
          <p:cNvGrpSpPr/>
          <p:nvPr/>
        </p:nvGrpSpPr>
        <p:grpSpPr>
          <a:xfrm>
            <a:off x="214087" y="313397"/>
            <a:ext cx="4848861" cy="443047"/>
            <a:chOff x="214087" y="364197"/>
            <a:chExt cx="4848861" cy="443047"/>
          </a:xfrm>
        </p:grpSpPr>
        <p:sp>
          <p:nvSpPr>
            <p:cNvPr id="62" name="文本框 61"/>
            <p:cNvSpPr txBox="1"/>
            <p:nvPr/>
          </p:nvSpPr>
          <p:spPr>
            <a:xfrm flipH="1">
              <a:off x="421934" y="364197"/>
              <a:ext cx="4641014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p>
              <a:pPr lvl="0" algn="l">
                <a:defRPr/>
              </a:pPr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PRODUCT INTRODUCTION</a:t>
              </a:r>
              <a:endPara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13995" y="5909945"/>
            <a:ext cx="11657330" cy="645160"/>
            <a:chOff x="338" y="8300"/>
            <a:chExt cx="18358" cy="1016"/>
          </a:xfrm>
        </p:grpSpPr>
        <p:sp>
          <p:nvSpPr>
            <p:cNvPr id="117" name="文本框 116"/>
            <p:cNvSpPr txBox="1"/>
            <p:nvPr/>
          </p:nvSpPr>
          <p:spPr>
            <a:xfrm>
              <a:off x="9580" y="8300"/>
              <a:ext cx="9116" cy="580"/>
            </a:xfrm>
            <a:prstGeom prst="rect">
              <a:avLst/>
            </a:prstGeom>
            <a:noFill/>
            <a:ln w="19050">
              <a:gradFill>
                <a:gsLst>
                  <a:gs pos="87000">
                    <a:srgbClr val="FFFFFF">
                      <a:alpha val="0"/>
                    </a:srgbClr>
                  </a:gs>
                  <a:gs pos="18000">
                    <a:srgbClr val="FFFFFF">
                      <a:alpha val="0"/>
                    </a:srgbClr>
                  </a:gs>
                  <a:gs pos="0">
                    <a:srgbClr val="0C3282"/>
                  </a:gs>
                  <a:gs pos="100000">
                    <a:srgbClr val="0C3282"/>
                  </a:gs>
                </a:gsLst>
                <a:lin ang="0" scaled="1"/>
              </a:gradFill>
            </a:ln>
          </p:spPr>
          <p:txBody>
            <a:bodyPr wrap="square">
              <a:spAutoFit/>
            </a:bodyPr>
            <a:p>
              <a:pPr algn="ctr"/>
              <a:r>
                <a:rPr lang="en-US" altLang="zh-CN" b="1" kern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/>
                </a:rPr>
                <a:t>MWh Energy Storage System</a:t>
              </a:r>
              <a:endParaRPr lang="en-US" altLang="zh-CN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38" y="8300"/>
              <a:ext cx="7061" cy="1016"/>
            </a:xfrm>
            <a:prstGeom prst="rect">
              <a:avLst/>
            </a:prstGeom>
            <a:noFill/>
            <a:ln w="19050">
              <a:gradFill>
                <a:gsLst>
                  <a:gs pos="87000">
                    <a:srgbClr val="FFFFFF">
                      <a:alpha val="0"/>
                    </a:srgbClr>
                  </a:gs>
                  <a:gs pos="18000">
                    <a:srgbClr val="FFFFFF">
                      <a:alpha val="0"/>
                    </a:srgbClr>
                  </a:gs>
                  <a:gs pos="0">
                    <a:srgbClr val="0C3282"/>
                  </a:gs>
                  <a:gs pos="100000">
                    <a:srgbClr val="0C3282"/>
                  </a:gs>
                </a:gsLst>
                <a:lin ang="0" scaled="1"/>
              </a:gradFill>
            </a:ln>
          </p:spPr>
          <p:txBody>
            <a:bodyPr wrap="square">
              <a:spAutoFit/>
            </a:bodyPr>
            <a:p>
              <a:pPr algn="ctr"/>
              <a:r>
                <a:rPr lang="en-US" altLang="zh-CN" b="1" kern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/>
                </a:rPr>
                <a:t>0.5MWh Standard  Energy Storage System </a:t>
              </a:r>
              <a:r>
                <a:rPr lang="en-US" altLang="zh-CN" b="1" kern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/>
                  <a:sym typeface="+mn-ea"/>
                </a:rPr>
                <a:t>Container</a:t>
              </a:r>
              <a:endParaRPr lang="en-US" altLang="zh-CN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  <a:sym typeface="+mn-ea"/>
              </a:endParaRPr>
            </a:p>
          </p:txBody>
        </p:sp>
      </p:grpSp>
      <p:pic>
        <p:nvPicPr>
          <p:cNvPr id="4" name="图片 3" descr="0.5MWh储能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1565" y="835660"/>
            <a:ext cx="2415540" cy="2197100"/>
          </a:xfrm>
          <a:prstGeom prst="rect">
            <a:avLst/>
          </a:prstGeom>
        </p:spPr>
      </p:pic>
      <p:pic>
        <p:nvPicPr>
          <p:cNvPr id="5" name="图片 4" descr="2MWh储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9275" y="1720215"/>
            <a:ext cx="3121660" cy="1906270"/>
          </a:xfrm>
          <a:prstGeom prst="rect">
            <a:avLst/>
          </a:prstGeom>
        </p:spPr>
      </p:pic>
      <p:pic>
        <p:nvPicPr>
          <p:cNvPr id="9" name="图片 8" descr="3MWh储能 - 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0860" y="3881120"/>
            <a:ext cx="3158490" cy="16294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026785" y="2267585"/>
            <a:ext cx="19989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2MWh</a:t>
            </a:r>
            <a:endParaRPr lang="en-US" altLang="zh-CN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en-US" altLang="zh-CN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Energy Storage </a:t>
            </a:r>
            <a:endParaRPr lang="en-US" altLang="zh-CN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/>
            <a:r>
              <a:rPr lang="en-US" altLang="zh-CN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System</a:t>
            </a:r>
            <a:endParaRPr lang="en-US" altLang="zh-CN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26785" y="4096385"/>
            <a:ext cx="19989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3MWh</a:t>
            </a:r>
            <a:endParaRPr lang="en-US" altLang="zh-CN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en-US" altLang="zh-CN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Energy Storage </a:t>
            </a:r>
            <a:endParaRPr lang="en-US" altLang="zh-CN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/>
            <a:r>
              <a:rPr lang="en-US" altLang="zh-CN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System</a:t>
            </a:r>
            <a:endParaRPr lang="en-US" altLang="zh-CN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459105" y="2783205"/>
            <a:ext cx="4238625" cy="299974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500kWh</a:t>
            </a:r>
            <a:endParaRPr lang="en-US" altLang="zh-CN" sz="1400" dirty="0">
              <a:solidFill>
                <a:prstClr val="black"/>
              </a:solidFill>
              <a:latin typeface="思源黑体 CN Regular" panose="020B0500000000000000" charset="-122"/>
              <a:ea typeface="思源黑体 CN Regular" panose="020B0500000000000000" charset="-122"/>
            </a:endParaRPr>
          </a:p>
          <a:p>
            <a:pPr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Consists fire protection, temperature control system, BMS, 64pcs cells ( single caoacity 2400Ah) </a:t>
            </a:r>
            <a:r>
              <a:rPr lang="zh-CN" altLang="en-US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；</a:t>
            </a:r>
            <a:endParaRPr lang="zh-CN" altLang="en-US" sz="1400" dirty="0">
              <a:solidFill>
                <a:prstClr val="black"/>
              </a:solidFill>
              <a:latin typeface="思源黑体 CN Regular" panose="020B0500000000000000" charset="-122"/>
              <a:ea typeface="思源黑体 CN Regular" panose="020B0500000000000000" charset="-122"/>
            </a:endParaRPr>
          </a:p>
          <a:p>
            <a:pPr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Suitable for 600V-1500V general inverter</a:t>
            </a:r>
            <a:r>
              <a:rPr lang="zh-CN" altLang="en-US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；</a:t>
            </a:r>
            <a:endParaRPr lang="en-US" altLang="zh-CN" sz="1400" dirty="0">
              <a:solidFill>
                <a:prstClr val="black"/>
              </a:solidFill>
              <a:latin typeface="思源黑体 CN Regular" panose="020B0500000000000000" charset="-122"/>
              <a:ea typeface="思源黑体 CN Regular" panose="020B0500000000000000" charset="-122"/>
            </a:endParaRPr>
          </a:p>
          <a:p>
            <a:pPr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Size</a:t>
            </a:r>
            <a:r>
              <a:rPr lang="zh-CN" altLang="en-US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： </a:t>
            </a:r>
            <a:r>
              <a:rPr lang="en-US" altLang="zh-CN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2.38x1.7x3m</a:t>
            </a:r>
            <a:r>
              <a:rPr lang="zh-CN" altLang="en-US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；</a:t>
            </a:r>
            <a:endParaRPr lang="zh-CN" altLang="en-US" sz="1400" dirty="0">
              <a:solidFill>
                <a:prstClr val="black"/>
              </a:solidFill>
              <a:latin typeface="思源黑体 CN Regular" panose="020B0500000000000000" charset="-122"/>
              <a:ea typeface="思源黑体 CN Regular" panose="020B0500000000000000" charset="-122"/>
            </a:endParaRPr>
          </a:p>
          <a:p>
            <a:pPr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Standardized module design,  Assembled by need, Reduce construction work on site </a:t>
            </a:r>
            <a:r>
              <a:rPr lang="zh-CN" altLang="zh-CN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，</a:t>
            </a:r>
            <a:r>
              <a:rPr lang="en-US" altLang="zh-CN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make it the most cost-effective energy storage system.</a:t>
            </a:r>
            <a:r>
              <a:rPr lang="en-US" altLang="zh-CN" sz="1400" dirty="0">
                <a:solidFill>
                  <a:prstClr val="black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 </a:t>
            </a:r>
            <a:endParaRPr lang="en-US" altLang="zh-CN" sz="1400" dirty="0">
              <a:solidFill>
                <a:prstClr val="black"/>
              </a:solidFill>
              <a:latin typeface="思源黑体 CN Regular" panose="020B0500000000000000" charset="-122"/>
              <a:ea typeface="思源黑体 CN Regular" panose="020B0500000000000000" charset="-122"/>
            </a:endParaRPr>
          </a:p>
        </p:txBody>
      </p:sp>
      <p:sp>
        <p:nvSpPr>
          <p:cNvPr id="187" name="左箭头 2"/>
          <p:cNvSpPr/>
          <p:nvPr/>
        </p:nvSpPr>
        <p:spPr>
          <a:xfrm rot="10800000">
            <a:off x="5063122" y="3409224"/>
            <a:ext cx="557987" cy="548394"/>
          </a:xfrm>
          <a:prstGeom prst="leftArrow">
            <a:avLst/>
          </a:prstGeom>
          <a:gradFill>
            <a:gsLst>
              <a:gs pos="0">
                <a:srgbClr val="1F3C7A"/>
              </a:gs>
              <a:gs pos="100000">
                <a:srgbClr val="274B9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/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14087" y="313397"/>
            <a:ext cx="6634799" cy="443047"/>
            <a:chOff x="214087" y="364197"/>
            <a:chExt cx="6634799" cy="443047"/>
          </a:xfrm>
        </p:grpSpPr>
        <p:sp>
          <p:nvSpPr>
            <p:cNvPr id="62" name="文本框 61"/>
            <p:cNvSpPr txBox="1"/>
            <p:nvPr/>
          </p:nvSpPr>
          <p:spPr>
            <a:xfrm flipH="1">
              <a:off x="421934" y="364197"/>
              <a:ext cx="6426952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l">
                <a:defRPr/>
              </a:pPr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PRODUCT AND SYSTEM ADVANTAGE</a:t>
              </a:r>
              <a:endPara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214087" y="377436"/>
              <a:ext cx="101600" cy="429808"/>
            </a:xfrm>
            <a:prstGeom prst="roundRect">
              <a:avLst>
                <a:gd name="adj" fmla="val 50000"/>
              </a:avLst>
            </a:prstGeom>
            <a:solidFill>
              <a:srgbClr val="0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-80010" y="1666875"/>
            <a:ext cx="6213475" cy="5148580"/>
            <a:chOff x="-209" y="1902"/>
            <a:chExt cx="9785" cy="8108"/>
          </a:xfrm>
        </p:grpSpPr>
        <p:sp>
          <p:nvSpPr>
            <p:cNvPr id="17" name="TextBox 51"/>
            <p:cNvSpPr txBox="1"/>
            <p:nvPr/>
          </p:nvSpPr>
          <p:spPr>
            <a:xfrm>
              <a:off x="1071" y="1902"/>
              <a:ext cx="6961" cy="9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C3282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Take the 2MW Container Energy Storage System for example: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10" y="3083"/>
              <a:ext cx="6985" cy="5266"/>
              <a:chOff x="610" y="3083"/>
              <a:chExt cx="6985" cy="6760"/>
            </a:xfrm>
          </p:grpSpPr>
          <p:sp>
            <p:nvSpPr>
              <p:cNvPr id="99" name="文本框 98"/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610" y="3083"/>
                <a:ext cx="6985" cy="1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1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</a:rPr>
                  <a:t>The production cost of single battery pack has been reduced by 5%</a:t>
                </a:r>
                <a:endPara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  <p:sp>
            <p:nvSpPr>
              <p:cNvPr id="100" name="文本框 99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1173" y="4457"/>
                <a:ext cx="5797" cy="1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1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</a:rPr>
                  <a:t>The production cost of energy storage system  has been reduced by 30%</a:t>
                </a:r>
                <a:endPara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  <p:sp>
            <p:nvSpPr>
              <p:cNvPr id="116" name="文本框 115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726" y="6020"/>
                <a:ext cx="4647" cy="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1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</a:rPr>
                  <a:t>12000 cycles</a:t>
                </a:r>
                <a:endPara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935" y="8912"/>
                <a:ext cx="6169" cy="93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rgbClr val="0C3282"/>
                    </a:solidFill>
                    <a:effectLst/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Decreased by 76.67%</a:t>
                </a:r>
                <a:endParaRPr lang="en-US" altLang="zh-CN" sz="2400" b="1" dirty="0">
                  <a:solidFill>
                    <a:srgbClr val="0C3282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2080" y="7323"/>
                <a:ext cx="3905" cy="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1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</a:rPr>
                  <a:t>Use-cost during service life</a:t>
                </a:r>
                <a:endPara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  <p:cxnSp>
            <p:nvCxnSpPr>
              <p:cNvPr id="21" name="直接箭头连接符 20"/>
              <p:cNvCxnSpPr/>
              <p:nvPr/>
            </p:nvCxnSpPr>
            <p:spPr>
              <a:xfrm flipH="1">
                <a:off x="4050" y="8063"/>
                <a:ext cx="17" cy="675"/>
              </a:xfrm>
              <a:prstGeom prst="straightConnector1">
                <a:avLst/>
              </a:prstGeom>
              <a:ln w="34925">
                <a:solidFill>
                  <a:srgbClr val="0C328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直接箭头连接符 22"/>
            <p:cNvCxnSpPr>
              <a:stCxn id="99" idx="2"/>
            </p:cNvCxnSpPr>
            <p:nvPr/>
          </p:nvCxnSpPr>
          <p:spPr>
            <a:xfrm flipH="1">
              <a:off x="4093" y="3919"/>
              <a:ext cx="10" cy="452"/>
            </a:xfrm>
            <a:prstGeom prst="straightConnector1">
              <a:avLst/>
            </a:prstGeom>
            <a:ln w="31750">
              <a:solidFill>
                <a:srgbClr val="0C32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>
              <a:off x="4093" y="4928"/>
              <a:ext cx="0" cy="483"/>
            </a:xfrm>
            <a:prstGeom prst="straightConnector1">
              <a:avLst/>
            </a:prstGeom>
            <a:ln w="31750">
              <a:solidFill>
                <a:srgbClr val="0C32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>
              <a:off x="4093" y="5999"/>
              <a:ext cx="0" cy="483"/>
            </a:xfrm>
            <a:prstGeom prst="straightConnector1">
              <a:avLst/>
            </a:prstGeom>
            <a:ln w="31750">
              <a:solidFill>
                <a:srgbClr val="0C32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49"/>
            <p:cNvSpPr txBox="1"/>
            <p:nvPr/>
          </p:nvSpPr>
          <p:spPr>
            <a:xfrm>
              <a:off x="610" y="9574"/>
              <a:ext cx="8966" cy="4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b="1" noProof="0" dirty="0">
                  <a:ln>
                    <a:noFill/>
                  </a:ln>
                  <a:solidFill>
                    <a:srgbClr val="0C3282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  <a:t> </a:t>
              </a:r>
              <a:endParaRPr lang="zh-CN" altLang="en-US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51"/>
            <p:cNvSpPr txBox="1"/>
            <p:nvPr/>
          </p:nvSpPr>
          <p:spPr>
            <a:xfrm>
              <a:off x="-209" y="8772"/>
              <a:ext cx="8966" cy="4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C3282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315687" y="621826"/>
            <a:ext cx="63694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solidFill>
                  <a:srgbClr val="C00000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  <a:sym typeface="+mn-ea"/>
              </a:rPr>
              <a:t>Lowest </a:t>
            </a:r>
            <a:r>
              <a:rPr lang="en-US" altLang="zh-CN" sz="1800" dirty="0">
                <a:solidFill>
                  <a:srgbClr val="C00000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  <a:sym typeface="+mn-ea"/>
              </a:rPr>
              <a:t>use-</a:t>
            </a:r>
            <a:r>
              <a:rPr lang="zh-CN" altLang="en-US" sz="1800" dirty="0">
                <a:solidFill>
                  <a:srgbClr val="C00000"/>
                </a:solidFill>
                <a:latin typeface="Arial" panose="020B0604020202020204" pitchFamily="34" charset="0"/>
                <a:ea typeface="思源黑体 Medium" panose="020B0600000000000000" charset="-122"/>
                <a:cs typeface="Arial" panose="020B0604020202020204" pitchFamily="34" charset="0"/>
                <a:sym typeface="+mn-ea"/>
              </a:rPr>
              <a:t>cost in the world</a:t>
            </a:r>
            <a:endParaRPr lang="zh-CN" altLang="en-US" sz="1800" dirty="0">
              <a:solidFill>
                <a:srgbClr val="C00000"/>
              </a:solidFill>
              <a:latin typeface="Arial" panose="020B0604020202020204" pitchFamily="34" charset="0"/>
              <a:ea typeface="思源黑体 Medium" panose="020B0600000000000000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18" name="图片 17" descr="NPS中澳储能（蓝色）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0869930" y="326390"/>
            <a:ext cx="1082040" cy="3136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807075" y="1395095"/>
            <a:ext cx="542607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rPr>
              <a:t>NPS : </a:t>
            </a:r>
            <a:r>
              <a:rPr lang="en-US" altLang="zh-CN" sz="3600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0.016USD/Kwh/cycle</a:t>
            </a:r>
            <a:endParaRPr lang="en-US" altLang="zh-CN" sz="3600" b="1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endParaRPr lang="en-US" altLang="zh-CN" sz="3600" b="1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r>
              <a:rPr lang="en-US" altLang="zh-CN" sz="3600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Mainstream Product: </a:t>
            </a:r>
            <a:r>
              <a:rPr lang="en-US" altLang="zh-CN" sz="3600" b="1" noProof="0" dirty="0">
                <a:ln>
                  <a:noFill/>
                </a:ln>
                <a:solidFill>
                  <a:srgbClr val="0C328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0.058USD/Kwh/cycle</a:t>
            </a:r>
            <a:endParaRPr lang="en-US" altLang="zh-CN" sz="3600" b="1" noProof="0" dirty="0">
              <a:ln>
                <a:noFill/>
              </a:ln>
              <a:solidFill>
                <a:srgbClr val="0C328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endParaRPr lang="en-US" altLang="zh-CN" sz="36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5000">
        <p14:pan/>
      </p:transition>
    </mc:Choice>
    <mc:Fallback>
      <p:transition spd="slow" advTm="5000">
        <p:fade/>
      </p:transition>
    </mc:Fallback>
  </mc:AlternateContent>
</p:sld>
</file>

<file path=ppt/tags/tag1.xml><?xml version="1.0" encoding="utf-8"?>
<p:tagLst xmlns:p="http://schemas.openxmlformats.org/presentationml/2006/main">
  <p:tag name="PA" val="v5.2.11"/>
</p:tagLst>
</file>

<file path=ppt/tags/tag2.xml><?xml version="1.0" encoding="utf-8"?>
<p:tagLst xmlns:p="http://schemas.openxmlformats.org/presentationml/2006/main">
  <p:tag name="KSO_WM_UNIT_TABLE_BEAUTIFY" val="smartTable{d76604e2-ce75-41fa-8ab5-3d05b311ab8c}"/>
  <p:tag name="TABLE_ENDDRAG_ORIGIN_RECT" val="853*380"/>
  <p:tag name="TABLE_ENDDRAG_RECT" val="63*97*853*380"/>
</p:tagLst>
</file>

<file path=ppt/tags/tag3.xml><?xml version="1.0" encoding="utf-8"?>
<p:tagLst xmlns:p="http://schemas.openxmlformats.org/presentationml/2006/main">
  <p:tag name="KSO_WM_UNIT_PLACING_PICTURE_USER_VIEWPORT" val="{&quot;height&quot;:9291.286614173228,&quot;width&quot;:16512.018897637794}"/>
</p:tagLst>
</file>

<file path=ppt/tags/tag4.xml><?xml version="1.0" encoding="utf-8"?>
<p:tagLst xmlns:p="http://schemas.openxmlformats.org/presentationml/2006/main">
  <p:tag name="KSO_WM_TEMPLATE_CATEGORY" val="diagram"/>
  <p:tag name="KSO_WM_TEMPLATE_INDEX" val="20182008"/>
  <p:tag name="KSO_WM_TAG_VERSION" val="1.0"/>
  <p:tag name="KSO_WM_BEAUTIFY_FLAG" val="#wm#"/>
  <p:tag name="KSO_WM_UNIT_TYPE" val="o_h_a"/>
  <p:tag name="KSO_WM_UNIT_INDEX" val="1_3_1"/>
  <p:tag name="KSO_WM_UNIT_ID" val="diagram20182008_2*o_h_a*1_3_1"/>
  <p:tag name="KSO_WM_UNIT_LAYERLEVEL" val="1_1_1"/>
  <p:tag name="KSO_WM_UNIT_VALUE" val="11"/>
  <p:tag name="KSO_WM_UNIT_HIGHLIGHT" val="0"/>
  <p:tag name="KSO_WM_UNIT_COMPATIBLE" val="0"/>
  <p:tag name="KSO_WM_UNIT_CLEAR" val="0"/>
  <p:tag name="KSO_WM_DIAGRAM_GROUP_CODE" val="o1-1"/>
  <p:tag name="KSO_WM_UNIT_PRESET_TEXT" val="您的内容文字"/>
  <p:tag name="KSO_WM_UNIT_TEXT_FILL_FORE_SCHEMECOLOR_INDEX" val="14"/>
  <p:tag name="KSO_WM_UNIT_TEXT_FILL_TYPE" val="1"/>
</p:tagLst>
</file>

<file path=ppt/tags/tag5.xml><?xml version="1.0" encoding="utf-8"?>
<p:tagLst xmlns:p="http://schemas.openxmlformats.org/presentationml/2006/main">
  <p:tag name="KSO_WM_TEMPLATE_CATEGORY" val="diagram"/>
  <p:tag name="KSO_WM_TEMPLATE_INDEX" val="20182008"/>
  <p:tag name="KSO_WM_TAG_VERSION" val="1.0"/>
  <p:tag name="KSO_WM_BEAUTIFY_FLAG" val="#wm#"/>
  <p:tag name="KSO_WM_UNIT_TYPE" val="o_h_a"/>
  <p:tag name="KSO_WM_UNIT_INDEX" val="1_2_1"/>
  <p:tag name="KSO_WM_UNIT_ID" val="diagram20182008_2*o_h_a*1_2_1"/>
  <p:tag name="KSO_WM_UNIT_LAYERLEVEL" val="1_1_1"/>
  <p:tag name="KSO_WM_UNIT_VALUE" val="11"/>
  <p:tag name="KSO_WM_UNIT_HIGHLIGHT" val="0"/>
  <p:tag name="KSO_WM_UNIT_COMPATIBLE" val="0"/>
  <p:tag name="KSO_WM_UNIT_CLEAR" val="0"/>
  <p:tag name="KSO_WM_DIAGRAM_GROUP_CODE" val="o1-1"/>
  <p:tag name="KSO_WM_UNIT_PRESET_TEXT" val="您的内容文字"/>
  <p:tag name="KSO_WM_UNIT_TEXT_FILL_FORE_SCHEMECOLOR_INDEX" val="14"/>
  <p:tag name="KSO_WM_UNIT_TEXT_FILL_TYPE" val="1"/>
</p:tagLst>
</file>

<file path=ppt/tags/tag6.xml><?xml version="1.0" encoding="utf-8"?>
<p:tagLst xmlns:p="http://schemas.openxmlformats.org/presentationml/2006/main">
  <p:tag name="KSO_WM_TEMPLATE_CATEGORY" val="diagram"/>
  <p:tag name="KSO_WM_TEMPLATE_INDEX" val="20182008"/>
  <p:tag name="KSO_WM_TAG_VERSION" val="1.0"/>
  <p:tag name="KSO_WM_BEAUTIFY_FLAG" val="#wm#"/>
  <p:tag name="KSO_WM_UNIT_TYPE" val="o_h_a"/>
  <p:tag name="KSO_WM_UNIT_INDEX" val="1_1_1"/>
  <p:tag name="KSO_WM_UNIT_ID" val="diagram20182008_2*o_h_a*1_1_1"/>
  <p:tag name="KSO_WM_UNIT_LAYERLEVEL" val="1_1_1"/>
  <p:tag name="KSO_WM_UNIT_VALUE" val="11"/>
  <p:tag name="KSO_WM_UNIT_HIGHLIGHT" val="0"/>
  <p:tag name="KSO_WM_UNIT_COMPATIBLE" val="0"/>
  <p:tag name="KSO_WM_UNIT_CLEAR" val="0"/>
  <p:tag name="KSO_WM_DIAGRAM_GROUP_CODE" val="o1-1"/>
  <p:tag name="KSO_WM_UNIT_PRESET_TEXT" val="您的内容文字"/>
  <p:tag name="KSO_WM_UNIT_TEXT_FILL_FORE_SCHEMECOLOR_INDEX" val="14"/>
  <p:tag name="KSO_WM_UNIT_TEXT_FILL_TYPE" val="1"/>
</p:tagLst>
</file>

<file path=ppt/tags/tag7.xml><?xml version="1.0" encoding="utf-8"?>
<p:tagLst xmlns:p="http://schemas.openxmlformats.org/presentationml/2006/main">
  <p:tag name="KSO_WM_TEMPLATE_CATEGORY" val="diagram"/>
  <p:tag name="KSO_WM_TEMPLATE_INDEX" val="20182008"/>
  <p:tag name="KSO_WM_TAG_VERSION" val="1.0"/>
  <p:tag name="KSO_WM_BEAUTIFY_FLAG" val="#wm#"/>
  <p:tag name="KSO_WM_UNIT_TYPE" val="o_h_a"/>
  <p:tag name="KSO_WM_UNIT_INDEX" val="1_1_1"/>
  <p:tag name="KSO_WM_UNIT_ID" val="diagram20182008_2*o_h_a*1_1_1"/>
  <p:tag name="KSO_WM_UNIT_LAYERLEVEL" val="1_1_1"/>
  <p:tag name="KSO_WM_UNIT_VALUE" val="11"/>
  <p:tag name="KSO_WM_UNIT_HIGHLIGHT" val="0"/>
  <p:tag name="KSO_WM_UNIT_COMPATIBLE" val="0"/>
  <p:tag name="KSO_WM_UNIT_CLEAR" val="0"/>
  <p:tag name="KSO_WM_DIAGRAM_GROUP_CODE" val="o1-1"/>
  <p:tag name="KSO_WM_UNIT_PRESET_TEXT" val="您的内容文字"/>
  <p:tag name="KSO_WM_UNIT_TEXT_FILL_FORE_SCHEMECOLOR_INDEX" val="14"/>
  <p:tag name="KSO_WM_UNIT_TEXT_FILL_TYPE" val="1"/>
</p:tagLst>
</file>

<file path=ppt/tags/tag8.xml><?xml version="1.0" encoding="utf-8"?>
<p:tagLst xmlns:p="http://schemas.openxmlformats.org/presentationml/2006/main">
  <p:tag name="COMMONDATA" val="eyJoZGlkIjoiZDUyYjU5NmZkNDBhOTRlNjk0YzVhNGRlNzZiZjVlNDQ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思源黑体 CN Bold"/>
        <a:ea typeface="思源黑体 CN Bold"/>
        <a:cs typeface=""/>
      </a:majorFont>
      <a:minorFont>
        <a:latin typeface="思源黑体 CN Normal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7556</Words>
  <Application>WPS 演示</Application>
  <PresentationFormat>宽屏</PresentationFormat>
  <Paragraphs>216</Paragraphs>
  <Slides>13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3" baseType="lpstr">
      <vt:lpstr>Arial</vt:lpstr>
      <vt:lpstr>宋体</vt:lpstr>
      <vt:lpstr>Wingdings</vt:lpstr>
      <vt:lpstr>思源宋体 CN Heavy</vt:lpstr>
      <vt:lpstr>微软雅黑</vt:lpstr>
      <vt:lpstr>Wingdings</vt:lpstr>
      <vt:lpstr>思源黑体 Medium</vt:lpstr>
      <vt:lpstr>黑体</vt:lpstr>
      <vt:lpstr>Roboto Regular</vt:lpstr>
      <vt:lpstr>思源黑体 CN Regular</vt:lpstr>
      <vt:lpstr>Neris Thin</vt:lpstr>
      <vt:lpstr>Segoe Print</vt:lpstr>
      <vt:lpstr>Times New Roman</vt:lpstr>
      <vt:lpstr>思源黑体 Regular</vt:lpstr>
      <vt:lpstr>思源黑体 CN Normal</vt:lpstr>
      <vt:lpstr>思源黑体 CN Bold</vt:lpstr>
      <vt:lpstr>等线</vt:lpstr>
      <vt:lpstr>Calibri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Bing-</dc:creator>
  <cp:lastModifiedBy>Lan</cp:lastModifiedBy>
  <cp:revision>91</cp:revision>
  <dcterms:created xsi:type="dcterms:W3CDTF">2020-03-02T02:09:00Z</dcterms:created>
  <dcterms:modified xsi:type="dcterms:W3CDTF">2022-07-01T07:13:32Z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D65BF8CCB719416397070E2A3920971C</vt:lpwstr>
  </property>
  <property fmtid="{D5CDD505-2E9C-101B-9397-08002B2CF9AE}" pid="3" name="KSOProductBuildVer">
    <vt:lpwstr>2052-11.1.0.10356</vt:lpwstr>
  </property>
</Properties>
</file>